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4" r:id="rId1"/>
  </p:sldMasterIdLst>
  <p:notesMasterIdLst>
    <p:notesMasterId r:id="rId44"/>
  </p:notes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4" r:id="rId9"/>
    <p:sldId id="265" r:id="rId10"/>
    <p:sldId id="267" r:id="rId11"/>
    <p:sldId id="268" r:id="rId12"/>
    <p:sldId id="266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9" r:id="rId21"/>
    <p:sldId id="277" r:id="rId22"/>
    <p:sldId id="280" r:id="rId23"/>
    <p:sldId id="281" r:id="rId24"/>
    <p:sldId id="282" r:id="rId25"/>
    <p:sldId id="283" r:id="rId26"/>
    <p:sldId id="284" r:id="rId27"/>
    <p:sldId id="285" r:id="rId28"/>
    <p:sldId id="326" r:id="rId29"/>
    <p:sldId id="328" r:id="rId30"/>
    <p:sldId id="327" r:id="rId31"/>
    <p:sldId id="332" r:id="rId32"/>
    <p:sldId id="333" r:id="rId33"/>
    <p:sldId id="334" r:id="rId34"/>
    <p:sldId id="335" r:id="rId35"/>
    <p:sldId id="336" r:id="rId36"/>
    <p:sldId id="338" r:id="rId37"/>
    <p:sldId id="330" r:id="rId38"/>
    <p:sldId id="287" r:id="rId39"/>
    <p:sldId id="323" r:id="rId40"/>
    <p:sldId id="324" r:id="rId41"/>
    <p:sldId id="325" r:id="rId42"/>
    <p:sldId id="337" r:id="rId4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629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B144BF-2A3F-48E5-8D93-2BF66E802C24}" type="datetimeFigureOut">
              <a:rPr lang="en-US" smtClean="0"/>
              <a:t>6/23/2023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E15E79-ED9A-40D3-82F3-EA5097B03A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671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E15E79-ED9A-40D3-82F3-EA5097B03AC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51893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g1d81ab5e0f6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3" name="Google Shape;1203;g1d81ab5e0f6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g1d81ab5e0f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7" name="Google Shape;977;g1d81ab5e0f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0" name="Google Shape;2280;g1d81ab5e0f6_0_2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1" name="Google Shape;2281;g1d81ab5e0f6_0_2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0" name="Google Shape;2280;g1d81ab5e0f6_0_2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1" name="Google Shape;2281;g1d81ab5e0f6_0_2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42906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g99f2f57a71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6" name="Google Shape;756;g99f2f57a71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g99f2f57a71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6" name="Google Shape;756;g99f2f57a71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3971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g99f2f57a71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6" name="Google Shape;756;g99f2f57a71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99431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g99f2f57a71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6" name="Google Shape;756;g99f2f57a71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89355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t>6/23/2023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9288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t>6/23/2023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9562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t>6/23/2023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3856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1_Section header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3"/>
          <p:cNvSpPr txBox="1">
            <a:spLocks noGrp="1"/>
          </p:cNvSpPr>
          <p:nvPr>
            <p:ph type="title"/>
          </p:nvPr>
        </p:nvSpPr>
        <p:spPr>
          <a:xfrm>
            <a:off x="960000" y="2912784"/>
            <a:ext cx="4985600" cy="196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6667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48" name="Google Shape;48;p3"/>
          <p:cNvSpPr txBox="1">
            <a:spLocks noGrp="1"/>
          </p:cNvSpPr>
          <p:nvPr>
            <p:ph type="title" idx="2" hasCustomPrompt="1"/>
          </p:nvPr>
        </p:nvSpPr>
        <p:spPr>
          <a:xfrm>
            <a:off x="1056367" y="1301000"/>
            <a:ext cx="1329600" cy="1311600"/>
          </a:xfrm>
          <a:prstGeom prst="rect">
            <a:avLst/>
          </a:prstGeom>
          <a:solidFill>
            <a:schemeClr val="dk1"/>
          </a:solidFill>
          <a:ln w="762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5867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49" name="Google Shape;49;p3"/>
          <p:cNvSpPr txBox="1">
            <a:spLocks noGrp="1"/>
          </p:cNvSpPr>
          <p:nvPr>
            <p:ph type="subTitle" idx="1"/>
          </p:nvPr>
        </p:nvSpPr>
        <p:spPr>
          <a:xfrm>
            <a:off x="960000" y="4808717"/>
            <a:ext cx="3233200" cy="9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3"/>
          <p:cNvSpPr txBox="1">
            <a:spLocks noGrp="1"/>
          </p:cNvSpPr>
          <p:nvPr>
            <p:ph type="subTitle" idx="3"/>
          </p:nvPr>
        </p:nvSpPr>
        <p:spPr>
          <a:xfrm>
            <a:off x="960000" y="629300"/>
            <a:ext cx="3114800" cy="29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endParaRPr/>
          </a:p>
        </p:txBody>
      </p:sp>
      <p:sp>
        <p:nvSpPr>
          <p:cNvPr id="51" name="Google Shape;51;p3"/>
          <p:cNvSpPr txBox="1">
            <a:spLocks noGrp="1"/>
          </p:cNvSpPr>
          <p:nvPr>
            <p:ph type="subTitle" idx="4"/>
          </p:nvPr>
        </p:nvSpPr>
        <p:spPr>
          <a:xfrm>
            <a:off x="2863900" y="6263100"/>
            <a:ext cx="1824800" cy="16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endParaRPr/>
          </a:p>
        </p:txBody>
      </p:sp>
      <p:grpSp>
        <p:nvGrpSpPr>
          <p:cNvPr id="52" name="Google Shape;52;p3"/>
          <p:cNvGrpSpPr/>
          <p:nvPr/>
        </p:nvGrpSpPr>
        <p:grpSpPr>
          <a:xfrm>
            <a:off x="960015" y="6018000"/>
            <a:ext cx="1824704" cy="401200"/>
            <a:chOff x="7055224" y="4513500"/>
            <a:chExt cx="1368528" cy="300900"/>
          </a:xfrm>
        </p:grpSpPr>
        <p:grpSp>
          <p:nvGrpSpPr>
            <p:cNvPr id="53" name="Google Shape;53;p3"/>
            <p:cNvGrpSpPr/>
            <p:nvPr/>
          </p:nvGrpSpPr>
          <p:grpSpPr>
            <a:xfrm>
              <a:off x="7629309" y="4513500"/>
              <a:ext cx="794443" cy="300900"/>
              <a:chOff x="7310856" y="4513500"/>
              <a:chExt cx="1113132" cy="300900"/>
            </a:xfrm>
          </p:grpSpPr>
          <p:cxnSp>
            <p:nvCxnSpPr>
              <p:cNvPr id="54" name="Google Shape;54;p3"/>
              <p:cNvCxnSpPr/>
              <p:nvPr/>
            </p:nvCxnSpPr>
            <p:spPr>
              <a:xfrm>
                <a:off x="8423989" y="4513500"/>
                <a:ext cx="0" cy="300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5" name="Google Shape;55;p3"/>
              <p:cNvCxnSpPr/>
              <p:nvPr/>
            </p:nvCxnSpPr>
            <p:spPr>
              <a:xfrm>
                <a:off x="8368864" y="4513500"/>
                <a:ext cx="0" cy="300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6" name="Google Shape;56;p3"/>
              <p:cNvCxnSpPr/>
              <p:nvPr/>
            </p:nvCxnSpPr>
            <p:spPr>
              <a:xfrm>
                <a:off x="8302747" y="4513500"/>
                <a:ext cx="0" cy="3009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7" name="Google Shape;57;p3"/>
              <p:cNvCxnSpPr/>
              <p:nvPr/>
            </p:nvCxnSpPr>
            <p:spPr>
              <a:xfrm>
                <a:off x="8236602" y="4513500"/>
                <a:ext cx="0" cy="300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8" name="Google Shape;58;p3"/>
              <p:cNvCxnSpPr/>
              <p:nvPr/>
            </p:nvCxnSpPr>
            <p:spPr>
              <a:xfrm>
                <a:off x="8170486" y="4513500"/>
                <a:ext cx="0" cy="300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9" name="Google Shape;59;p3"/>
              <p:cNvCxnSpPr/>
              <p:nvPr/>
            </p:nvCxnSpPr>
            <p:spPr>
              <a:xfrm>
                <a:off x="8093377" y="4513500"/>
                <a:ext cx="0" cy="3009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0" name="Google Shape;60;p3"/>
              <p:cNvCxnSpPr/>
              <p:nvPr/>
            </p:nvCxnSpPr>
            <p:spPr>
              <a:xfrm>
                <a:off x="8027260" y="4513500"/>
                <a:ext cx="0" cy="300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1" name="Google Shape;61;p3"/>
              <p:cNvCxnSpPr/>
              <p:nvPr/>
            </p:nvCxnSpPr>
            <p:spPr>
              <a:xfrm>
                <a:off x="7961115" y="4513500"/>
                <a:ext cx="0" cy="3009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2" name="Google Shape;62;p3"/>
              <p:cNvCxnSpPr/>
              <p:nvPr/>
            </p:nvCxnSpPr>
            <p:spPr>
              <a:xfrm>
                <a:off x="7894999" y="4513500"/>
                <a:ext cx="0" cy="300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3" name="Google Shape;63;p3"/>
              <p:cNvCxnSpPr/>
              <p:nvPr/>
            </p:nvCxnSpPr>
            <p:spPr>
              <a:xfrm>
                <a:off x="7839874" y="4513500"/>
                <a:ext cx="0" cy="300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4" name="Google Shape;64;p3"/>
              <p:cNvCxnSpPr/>
              <p:nvPr/>
            </p:nvCxnSpPr>
            <p:spPr>
              <a:xfrm>
                <a:off x="7773757" y="4513500"/>
                <a:ext cx="0" cy="30090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5" name="Google Shape;65;p3"/>
              <p:cNvCxnSpPr/>
              <p:nvPr/>
            </p:nvCxnSpPr>
            <p:spPr>
              <a:xfrm>
                <a:off x="7707612" y="4513500"/>
                <a:ext cx="0" cy="300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6" name="Google Shape;66;p3"/>
              <p:cNvCxnSpPr/>
              <p:nvPr/>
            </p:nvCxnSpPr>
            <p:spPr>
              <a:xfrm>
                <a:off x="7641496" y="4513500"/>
                <a:ext cx="0" cy="30090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7" name="Google Shape;67;p3"/>
              <p:cNvCxnSpPr/>
              <p:nvPr/>
            </p:nvCxnSpPr>
            <p:spPr>
              <a:xfrm>
                <a:off x="7575351" y="4513500"/>
                <a:ext cx="0" cy="3009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8" name="Google Shape;68;p3"/>
              <p:cNvCxnSpPr/>
              <p:nvPr/>
            </p:nvCxnSpPr>
            <p:spPr>
              <a:xfrm>
                <a:off x="7509234" y="4513500"/>
                <a:ext cx="0" cy="300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9" name="Google Shape;69;p3"/>
              <p:cNvCxnSpPr/>
              <p:nvPr/>
            </p:nvCxnSpPr>
            <p:spPr>
              <a:xfrm>
                <a:off x="7443117" y="4513500"/>
                <a:ext cx="0" cy="300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0" name="Google Shape;70;p3"/>
              <p:cNvCxnSpPr/>
              <p:nvPr/>
            </p:nvCxnSpPr>
            <p:spPr>
              <a:xfrm>
                <a:off x="7377001" y="4513500"/>
                <a:ext cx="0" cy="300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1" name="Google Shape;71;p3"/>
              <p:cNvCxnSpPr/>
              <p:nvPr/>
            </p:nvCxnSpPr>
            <p:spPr>
              <a:xfrm>
                <a:off x="7310856" y="4513500"/>
                <a:ext cx="0" cy="30090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72" name="Google Shape;72;p3"/>
            <p:cNvCxnSpPr/>
            <p:nvPr/>
          </p:nvCxnSpPr>
          <p:spPr>
            <a:xfrm>
              <a:off x="7566501" y="4513500"/>
              <a:ext cx="0" cy="30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3" name="Google Shape;73;p3"/>
            <p:cNvCxnSpPr/>
            <p:nvPr/>
          </p:nvCxnSpPr>
          <p:spPr>
            <a:xfrm>
              <a:off x="7527159" y="4513500"/>
              <a:ext cx="0" cy="30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4" name="Google Shape;74;p3"/>
            <p:cNvCxnSpPr/>
            <p:nvPr/>
          </p:nvCxnSpPr>
          <p:spPr>
            <a:xfrm>
              <a:off x="7479971" y="4513500"/>
              <a:ext cx="0" cy="3009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5" name="Google Shape;75;p3"/>
            <p:cNvCxnSpPr/>
            <p:nvPr/>
          </p:nvCxnSpPr>
          <p:spPr>
            <a:xfrm>
              <a:off x="7432764" y="4513500"/>
              <a:ext cx="0" cy="30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6" name="Google Shape;76;p3"/>
            <p:cNvCxnSpPr/>
            <p:nvPr/>
          </p:nvCxnSpPr>
          <p:spPr>
            <a:xfrm>
              <a:off x="7385576" y="4513500"/>
              <a:ext cx="0" cy="30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7" name="Google Shape;77;p3"/>
            <p:cNvCxnSpPr/>
            <p:nvPr/>
          </p:nvCxnSpPr>
          <p:spPr>
            <a:xfrm>
              <a:off x="7330544" y="4513500"/>
              <a:ext cx="0" cy="3009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8" name="Google Shape;78;p3"/>
            <p:cNvCxnSpPr/>
            <p:nvPr/>
          </p:nvCxnSpPr>
          <p:spPr>
            <a:xfrm>
              <a:off x="7283356" y="4513500"/>
              <a:ext cx="0" cy="30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79;p3"/>
            <p:cNvCxnSpPr/>
            <p:nvPr/>
          </p:nvCxnSpPr>
          <p:spPr>
            <a:xfrm>
              <a:off x="7236149" y="4513500"/>
              <a:ext cx="0" cy="3009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80;p3"/>
            <p:cNvCxnSpPr/>
            <p:nvPr/>
          </p:nvCxnSpPr>
          <p:spPr>
            <a:xfrm>
              <a:off x="7188961" y="4513500"/>
              <a:ext cx="0" cy="30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1" name="Google Shape;81;p3"/>
            <p:cNvCxnSpPr/>
            <p:nvPr/>
          </p:nvCxnSpPr>
          <p:spPr>
            <a:xfrm>
              <a:off x="7149618" y="4513500"/>
              <a:ext cx="0" cy="30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2" name="Google Shape;82;p3"/>
            <p:cNvCxnSpPr/>
            <p:nvPr/>
          </p:nvCxnSpPr>
          <p:spPr>
            <a:xfrm>
              <a:off x="7102431" y="4513500"/>
              <a:ext cx="0" cy="300900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3" name="Google Shape;83;p3"/>
            <p:cNvCxnSpPr/>
            <p:nvPr/>
          </p:nvCxnSpPr>
          <p:spPr>
            <a:xfrm>
              <a:off x="7055224" y="4513500"/>
              <a:ext cx="0" cy="30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84" name="Google Shape;84;p3"/>
          <p:cNvCxnSpPr/>
          <p:nvPr/>
        </p:nvCxnSpPr>
        <p:spPr>
          <a:xfrm rot="10800000">
            <a:off x="10347679" y="6218597"/>
            <a:ext cx="897623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3210433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28"/>
          <p:cNvSpPr txBox="1">
            <a:spLocks noGrp="1"/>
          </p:cNvSpPr>
          <p:nvPr>
            <p:ph type="title"/>
          </p:nvPr>
        </p:nvSpPr>
        <p:spPr>
          <a:xfrm>
            <a:off x="960000" y="595480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426" name="Google Shape;426;p28"/>
          <p:cNvSpPr txBox="1">
            <a:spLocks noGrp="1"/>
          </p:cNvSpPr>
          <p:nvPr>
            <p:ph type="subTitle" idx="1"/>
          </p:nvPr>
        </p:nvSpPr>
        <p:spPr>
          <a:xfrm>
            <a:off x="1294933" y="2863033"/>
            <a:ext cx="2904400" cy="6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7" name="Google Shape;427;p28"/>
          <p:cNvSpPr txBox="1">
            <a:spLocks noGrp="1"/>
          </p:cNvSpPr>
          <p:nvPr>
            <p:ph type="subTitle" idx="2"/>
          </p:nvPr>
        </p:nvSpPr>
        <p:spPr>
          <a:xfrm>
            <a:off x="4643833" y="2863033"/>
            <a:ext cx="2904400" cy="6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8" name="Google Shape;428;p28"/>
          <p:cNvSpPr txBox="1">
            <a:spLocks noGrp="1"/>
          </p:cNvSpPr>
          <p:nvPr>
            <p:ph type="subTitle" idx="3"/>
          </p:nvPr>
        </p:nvSpPr>
        <p:spPr>
          <a:xfrm>
            <a:off x="1294933" y="5145733"/>
            <a:ext cx="2904400" cy="6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9" name="Google Shape;429;p28"/>
          <p:cNvSpPr txBox="1">
            <a:spLocks noGrp="1"/>
          </p:cNvSpPr>
          <p:nvPr>
            <p:ph type="subTitle" idx="4"/>
          </p:nvPr>
        </p:nvSpPr>
        <p:spPr>
          <a:xfrm>
            <a:off x="4643833" y="5145733"/>
            <a:ext cx="2904400" cy="6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0" name="Google Shape;430;p28"/>
          <p:cNvSpPr txBox="1">
            <a:spLocks noGrp="1"/>
          </p:cNvSpPr>
          <p:nvPr>
            <p:ph type="subTitle" idx="5"/>
          </p:nvPr>
        </p:nvSpPr>
        <p:spPr>
          <a:xfrm>
            <a:off x="7992715" y="2863033"/>
            <a:ext cx="2904400" cy="6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1" name="Google Shape;431;p28"/>
          <p:cNvSpPr txBox="1">
            <a:spLocks noGrp="1"/>
          </p:cNvSpPr>
          <p:nvPr>
            <p:ph type="subTitle" idx="6"/>
          </p:nvPr>
        </p:nvSpPr>
        <p:spPr>
          <a:xfrm>
            <a:off x="7992715" y="5145733"/>
            <a:ext cx="2904400" cy="6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2" name="Google Shape;432;p28"/>
          <p:cNvSpPr txBox="1">
            <a:spLocks noGrp="1"/>
          </p:cNvSpPr>
          <p:nvPr>
            <p:ph type="subTitle" idx="7"/>
          </p:nvPr>
        </p:nvSpPr>
        <p:spPr>
          <a:xfrm>
            <a:off x="1294933" y="2482055"/>
            <a:ext cx="2904400" cy="53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933">
                <a:solidFill>
                  <a:schemeClr val="dk1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933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933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933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933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933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933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933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chemeClr val="lt2"/>
              </a:buClr>
              <a:buSzPts val="2200"/>
              <a:buFont typeface="Alata"/>
              <a:buNone/>
              <a:defRPr sz="2933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9pPr>
          </a:lstStyle>
          <a:p>
            <a:endParaRPr/>
          </a:p>
        </p:txBody>
      </p:sp>
      <p:sp>
        <p:nvSpPr>
          <p:cNvPr id="433" name="Google Shape;433;p28"/>
          <p:cNvSpPr txBox="1">
            <a:spLocks noGrp="1"/>
          </p:cNvSpPr>
          <p:nvPr>
            <p:ph type="subTitle" idx="8"/>
          </p:nvPr>
        </p:nvSpPr>
        <p:spPr>
          <a:xfrm>
            <a:off x="4643833" y="2482055"/>
            <a:ext cx="2904400" cy="53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933">
                <a:solidFill>
                  <a:schemeClr val="dk1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933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933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933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933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933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933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933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chemeClr val="lt2"/>
              </a:buClr>
              <a:buSzPts val="2200"/>
              <a:buFont typeface="Alata"/>
              <a:buNone/>
              <a:defRPr sz="2933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9pPr>
          </a:lstStyle>
          <a:p>
            <a:endParaRPr/>
          </a:p>
        </p:txBody>
      </p:sp>
      <p:sp>
        <p:nvSpPr>
          <p:cNvPr id="434" name="Google Shape;434;p28"/>
          <p:cNvSpPr txBox="1">
            <a:spLocks noGrp="1"/>
          </p:cNvSpPr>
          <p:nvPr>
            <p:ph type="subTitle" idx="9"/>
          </p:nvPr>
        </p:nvSpPr>
        <p:spPr>
          <a:xfrm>
            <a:off x="7992715" y="2482055"/>
            <a:ext cx="2904400" cy="53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933">
                <a:solidFill>
                  <a:schemeClr val="dk1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933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933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933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933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933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933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933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chemeClr val="lt2"/>
              </a:buClr>
              <a:buSzPts val="2200"/>
              <a:buFont typeface="Alata"/>
              <a:buNone/>
              <a:defRPr sz="2933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9pPr>
          </a:lstStyle>
          <a:p>
            <a:endParaRPr/>
          </a:p>
        </p:txBody>
      </p:sp>
      <p:sp>
        <p:nvSpPr>
          <p:cNvPr id="435" name="Google Shape;435;p28"/>
          <p:cNvSpPr txBox="1">
            <a:spLocks noGrp="1"/>
          </p:cNvSpPr>
          <p:nvPr>
            <p:ph type="subTitle" idx="13"/>
          </p:nvPr>
        </p:nvSpPr>
        <p:spPr>
          <a:xfrm>
            <a:off x="1294933" y="4764755"/>
            <a:ext cx="2904400" cy="53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933">
                <a:solidFill>
                  <a:schemeClr val="dk1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933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933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933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933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933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933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933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chemeClr val="lt2"/>
              </a:buClr>
              <a:buSzPts val="2200"/>
              <a:buFont typeface="Alata"/>
              <a:buNone/>
              <a:defRPr sz="2933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9pPr>
          </a:lstStyle>
          <a:p>
            <a:endParaRPr/>
          </a:p>
        </p:txBody>
      </p:sp>
      <p:sp>
        <p:nvSpPr>
          <p:cNvPr id="436" name="Google Shape;436;p28"/>
          <p:cNvSpPr txBox="1">
            <a:spLocks noGrp="1"/>
          </p:cNvSpPr>
          <p:nvPr>
            <p:ph type="subTitle" idx="14"/>
          </p:nvPr>
        </p:nvSpPr>
        <p:spPr>
          <a:xfrm>
            <a:off x="4643833" y="4764755"/>
            <a:ext cx="2904400" cy="53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933">
                <a:solidFill>
                  <a:schemeClr val="dk1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933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933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933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933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933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933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933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chemeClr val="lt2"/>
              </a:buClr>
              <a:buSzPts val="2200"/>
              <a:buFont typeface="Alata"/>
              <a:buNone/>
              <a:defRPr sz="2933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9pPr>
          </a:lstStyle>
          <a:p>
            <a:endParaRPr/>
          </a:p>
        </p:txBody>
      </p:sp>
      <p:sp>
        <p:nvSpPr>
          <p:cNvPr id="437" name="Google Shape;437;p28"/>
          <p:cNvSpPr txBox="1">
            <a:spLocks noGrp="1"/>
          </p:cNvSpPr>
          <p:nvPr>
            <p:ph type="subTitle" idx="15"/>
          </p:nvPr>
        </p:nvSpPr>
        <p:spPr>
          <a:xfrm>
            <a:off x="7992715" y="4764755"/>
            <a:ext cx="2904400" cy="53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933">
                <a:solidFill>
                  <a:schemeClr val="dk1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933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2pPr>
            <a:lvl3pPr lvl="2" algn="ctr" rtl="0">
              <a:spcBef>
                <a:spcPts val="2133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933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3pPr>
            <a:lvl4pPr lvl="3" algn="ctr" rtl="0">
              <a:spcBef>
                <a:spcPts val="2133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933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4pPr>
            <a:lvl5pPr lvl="4" algn="ctr" rtl="0">
              <a:spcBef>
                <a:spcPts val="2133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933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5pPr>
            <a:lvl6pPr lvl="5" algn="ctr" rtl="0">
              <a:spcBef>
                <a:spcPts val="2133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933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6pPr>
            <a:lvl7pPr lvl="6" algn="ctr" rtl="0">
              <a:spcBef>
                <a:spcPts val="2133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933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7pPr>
            <a:lvl8pPr lvl="7" algn="ctr" rtl="0">
              <a:spcBef>
                <a:spcPts val="2133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933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8pPr>
            <a:lvl9pPr lvl="8" algn="ctr" rtl="0">
              <a:spcBef>
                <a:spcPts val="2133"/>
              </a:spcBef>
              <a:spcAft>
                <a:spcPts val="2133"/>
              </a:spcAft>
              <a:buClr>
                <a:schemeClr val="lt2"/>
              </a:buClr>
              <a:buSzPts val="2200"/>
              <a:buFont typeface="Alata"/>
              <a:buNone/>
              <a:defRPr sz="2933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9pPr>
          </a:lstStyle>
          <a:p>
            <a:endParaRPr/>
          </a:p>
        </p:txBody>
      </p:sp>
      <p:cxnSp>
        <p:nvCxnSpPr>
          <p:cNvPr id="438" name="Google Shape;438;p28"/>
          <p:cNvCxnSpPr/>
          <p:nvPr/>
        </p:nvCxnSpPr>
        <p:spPr>
          <a:xfrm rot="10800000">
            <a:off x="973845" y="6218547"/>
            <a:ext cx="10271331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9782973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7"/>
          <p:cNvSpPr txBox="1">
            <a:spLocks noGrp="1"/>
          </p:cNvSpPr>
          <p:nvPr>
            <p:ph type="body" idx="1"/>
          </p:nvPr>
        </p:nvSpPr>
        <p:spPr>
          <a:xfrm>
            <a:off x="960000" y="2371733"/>
            <a:ext cx="5169200" cy="314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1pPr>
            <a:lvl2pPr marL="1219170" lvl="1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1" name="Google Shape;101;p7"/>
          <p:cNvSpPr txBox="1">
            <a:spLocks noGrp="1"/>
          </p:cNvSpPr>
          <p:nvPr>
            <p:ph type="title"/>
          </p:nvPr>
        </p:nvSpPr>
        <p:spPr>
          <a:xfrm>
            <a:off x="960000" y="594379"/>
            <a:ext cx="5169200" cy="160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cxnSp>
        <p:nvCxnSpPr>
          <p:cNvPr id="102" name="Google Shape;102;p7"/>
          <p:cNvCxnSpPr/>
          <p:nvPr/>
        </p:nvCxnSpPr>
        <p:spPr>
          <a:xfrm rot="10800000">
            <a:off x="959569" y="6218547"/>
            <a:ext cx="10285824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8720503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32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cxnSp>
        <p:nvCxnSpPr>
          <p:cNvPr id="501" name="Google Shape;501;p32"/>
          <p:cNvCxnSpPr/>
          <p:nvPr/>
        </p:nvCxnSpPr>
        <p:spPr>
          <a:xfrm rot="10800000">
            <a:off x="973845" y="6218547"/>
            <a:ext cx="10271331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1336781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t>6/23/2023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7634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t>6/23/2023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1782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t>6/23/2023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6234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pPr/>
              <a:t>6/23/2023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04286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t>6/23/2023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8221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t>6/23/2023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9041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t>6/23/2023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1682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B6D41BCC-AD73-4203-A5A6-E62EB28B0FE6}" type="datetimeFigureOut">
              <a:rPr lang="en-US" smtClean="0"/>
              <a:t>6/23/2023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6409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B6D41BCC-AD73-4203-A5A6-E62EB28B0FE6}" type="datetimeFigureOut">
              <a:rPr lang="en-US" smtClean="0"/>
              <a:pPr/>
              <a:t>6/23/2023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D637F8FC-4B86-4690-8888-22AB2F781B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4327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  <p:sldLayoutId id="2147483736" r:id="rId12"/>
    <p:sldLayoutId id="2147483737" r:id="rId13"/>
    <p:sldLayoutId id="2147483738" r:id="rId14"/>
    <p:sldLayoutId id="2147483740" r:id="rId15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8.jpeg"/><Relationship Id="rId5" Type="http://schemas.openxmlformats.org/officeDocument/2006/relationships/image" Target="../media/image40.png"/><Relationship Id="rId4" Type="http://schemas.openxmlformats.org/officeDocument/2006/relationships/image" Target="../media/image39.jpe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3.jp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sv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sv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7.jpeg"/><Relationship Id="rId5" Type="http://schemas.openxmlformats.org/officeDocument/2006/relationships/image" Target="../media/image56.jpeg"/><Relationship Id="rId4" Type="http://schemas.openxmlformats.org/officeDocument/2006/relationships/image" Target="../media/image55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0.jpeg"/><Relationship Id="rId5" Type="http://schemas.openxmlformats.org/officeDocument/2006/relationships/image" Target="../media/image59.jpeg"/><Relationship Id="rId4" Type="http://schemas.openxmlformats.org/officeDocument/2006/relationships/image" Target="../media/image58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9.jpeg"/><Relationship Id="rId4" Type="http://schemas.openxmlformats.org/officeDocument/2006/relationships/image" Target="../media/image62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6.jpeg"/><Relationship Id="rId5" Type="http://schemas.openxmlformats.org/officeDocument/2006/relationships/image" Target="../media/image65.jpeg"/><Relationship Id="rId4" Type="http://schemas.openxmlformats.org/officeDocument/2006/relationships/image" Target="../media/image64.jpe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hand holding a phone with a qr code on it&#10;&#10;Description automatically generated with low confidence">
            <a:extLst>
              <a:ext uri="{FF2B5EF4-FFF2-40B4-BE49-F238E27FC236}">
                <a16:creationId xmlns:a16="http://schemas.microsoft.com/office/drawing/2014/main" id="{0DE87CBD-C23E-D232-56AA-B4249DA8F6F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6000"/>
                    </a14:imgEffect>
                    <a14:imgEffect>
                      <a14:brightnessContrast bright="-55000" contrast="-5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B63F2CA-17F0-7859-AFF4-2A50C7F331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0200" y="2213008"/>
            <a:ext cx="8991600" cy="1645920"/>
          </a:xfrm>
          <a:solidFill>
            <a:schemeClr val="bg1">
              <a:alpha val="51000"/>
            </a:schemeClr>
          </a:solidFill>
          <a:ln w="38100" cap="sq">
            <a:solidFill>
              <a:schemeClr val="bg1"/>
            </a:solidFill>
            <a:miter lim="800000"/>
          </a:ln>
        </p:spPr>
        <p:txBody>
          <a:bodyPr anchor="ctr">
            <a:normAutofit fontScale="90000"/>
          </a:bodyPr>
          <a:lstStyle/>
          <a:p>
            <a:r>
              <a:rPr lang="en-US" b="1" dirty="0">
                <a:solidFill>
                  <a:schemeClr val="tx1"/>
                </a:solidFill>
                <a:latin typeface="Lexend extrabold" panose="020B0604020202020204" charset="0"/>
              </a:rPr>
              <a:t>Mobile Wallet for Money Payments and Money Transfer </a:t>
            </a:r>
          </a:p>
        </p:txBody>
      </p:sp>
      <p:pic>
        <p:nvPicPr>
          <p:cNvPr id="45" name="Picture 44" descr="Logo&#10;&#10;Description automatically generated">
            <a:extLst>
              <a:ext uri="{FF2B5EF4-FFF2-40B4-BE49-F238E27FC236}">
                <a16:creationId xmlns:a16="http://schemas.microsoft.com/office/drawing/2014/main" id="{AC4D3B0B-9A72-3B3A-D49B-A904701724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973" y="128205"/>
            <a:ext cx="1303227" cy="1360127"/>
          </a:xfrm>
          <a:prstGeom prst="rect">
            <a:avLst/>
          </a:prstGeom>
        </p:spPr>
      </p:pic>
      <p:pic>
        <p:nvPicPr>
          <p:cNvPr id="49" name="Picture 48" descr="Arrow&#10;&#10;Description automatically generated">
            <a:extLst>
              <a:ext uri="{FF2B5EF4-FFF2-40B4-BE49-F238E27FC236}">
                <a16:creationId xmlns:a16="http://schemas.microsoft.com/office/drawing/2014/main" id="{0021F88F-6B3F-51A5-F1B0-40FA5C67EC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36852" y="128205"/>
            <a:ext cx="1498945" cy="1163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1528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84EB03-B5F5-9363-80AD-1B68D4082B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9521" y="804334"/>
            <a:ext cx="5068226" cy="594884"/>
          </a:xfrm>
        </p:spPr>
        <p:txBody>
          <a:bodyPr>
            <a:noAutofit/>
          </a:bodyPr>
          <a:lstStyle/>
          <a:p>
            <a:pPr marL="0" indent="0" defTabSz="978408">
              <a:spcBef>
                <a:spcPts val="1070"/>
              </a:spcBef>
              <a:buNone/>
            </a:pPr>
            <a:r>
              <a:rPr lang="en-US" sz="3424" b="1" kern="120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Cash-Receiving device</a:t>
            </a:r>
            <a:endParaRPr lang="en-US" sz="3200" b="1" dirty="0">
              <a:latin typeface="+mn-lt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D7F5A3C-9398-9B67-51D1-09FD0B6F7D69}"/>
              </a:ext>
            </a:extLst>
          </p:cNvPr>
          <p:cNvSpPr txBox="1">
            <a:spLocks/>
          </p:cNvSpPr>
          <p:nvPr/>
        </p:nvSpPr>
        <p:spPr>
          <a:xfrm>
            <a:off x="4786755" y="1712944"/>
            <a:ext cx="5674113" cy="11531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5753" indent="-305753" defTabSz="978408">
              <a:spcBef>
                <a:spcPts val="1070"/>
              </a:spcBef>
            </a:pPr>
            <a:r>
              <a:rPr lang="en-US" sz="2568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rPr>
              <a:t>The merchant's inability to purchase a cash-receiving device to support the Visa card</a:t>
            </a:r>
            <a:endParaRPr lang="en-US" sz="24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86C0282-74E5-61C1-E2D2-7DE0CC57570C}"/>
              </a:ext>
            </a:extLst>
          </p:cNvPr>
          <p:cNvSpPr txBox="1">
            <a:spLocks/>
          </p:cNvSpPr>
          <p:nvPr/>
        </p:nvSpPr>
        <p:spPr>
          <a:xfrm>
            <a:off x="3429521" y="3734022"/>
            <a:ext cx="5991530" cy="5948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78408">
              <a:spcBef>
                <a:spcPts val="1070"/>
              </a:spcBef>
              <a:buNone/>
            </a:pPr>
            <a:r>
              <a:rPr lang="en-US" sz="3424" b="1" kern="120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Online stor</a:t>
            </a:r>
            <a:r>
              <a:rPr lang="en-US" sz="3424" b="1" dirty="0">
                <a:solidFill>
                  <a:srgbClr val="000000"/>
                </a:solidFill>
              </a:rPr>
              <a:t>es</a:t>
            </a:r>
            <a:endParaRPr lang="en-US" sz="3200" b="1" dirty="0">
              <a:solidFill>
                <a:srgbClr val="000000"/>
              </a:solidFill>
              <a:ea typeface="Times New Roman" panose="02020603050405020304" pitchFamily="18" charset="0"/>
              <a:cs typeface="TimesNewRomanPSMT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6ADB701-440F-174C-6B91-CF721806A1CB}"/>
              </a:ext>
            </a:extLst>
          </p:cNvPr>
          <p:cNvSpPr txBox="1">
            <a:spLocks/>
          </p:cNvSpPr>
          <p:nvPr/>
        </p:nvSpPr>
        <p:spPr>
          <a:xfrm>
            <a:off x="4786755" y="4642183"/>
            <a:ext cx="5674113" cy="11531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5753" indent="-305753" defTabSz="978408">
              <a:spcBef>
                <a:spcPts val="1070"/>
              </a:spcBef>
            </a:pPr>
            <a:r>
              <a:rPr lang="en-US" sz="2568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rPr>
              <a:t>The late arrival of funds in the online purchase process.</a:t>
            </a:r>
          </a:p>
          <a:p>
            <a:pPr marL="305753" indent="-305753" defTabSz="978408">
              <a:spcBef>
                <a:spcPts val="1070"/>
              </a:spcBef>
            </a:pPr>
            <a:r>
              <a:rPr lang="en-US" sz="2568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rPr>
              <a:t>Not most online stores have a smooth method of payment and receive.</a:t>
            </a:r>
            <a:endParaRPr lang="en-US" sz="2400"/>
          </a:p>
        </p:txBody>
      </p:sp>
      <p:pic>
        <p:nvPicPr>
          <p:cNvPr id="8" name="Picture 7" descr="A hand holding a credit card&#10;&#10;Description automatically generated with medium confidence">
            <a:extLst>
              <a:ext uri="{FF2B5EF4-FFF2-40B4-BE49-F238E27FC236}">
                <a16:creationId xmlns:a16="http://schemas.microsoft.com/office/drawing/2014/main" id="{98E8BD5C-674D-46EF-417A-C3C7126DE1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732980" y="1669025"/>
            <a:ext cx="1849138" cy="12666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" name="Picture 9" descr="A picture containing clipart, symbol, LEGO, design&#10;&#10;Description automatically generated">
            <a:extLst>
              <a:ext uri="{FF2B5EF4-FFF2-40B4-BE49-F238E27FC236}">
                <a16:creationId xmlns:a16="http://schemas.microsoft.com/office/drawing/2014/main" id="{D7ED236D-B67D-D24C-D7EB-8ABFE1AE9C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1132" y="4787006"/>
            <a:ext cx="1849138" cy="12666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150144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75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250"/>
                            </p:stCondLst>
                            <p:childTnLst>
                              <p:par>
                                <p:cTn id="3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5" grpId="0"/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84EB03-B5F5-9363-80AD-1B68D4082B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9521" y="804334"/>
            <a:ext cx="5068226" cy="594884"/>
          </a:xfrm>
        </p:spPr>
        <p:txBody>
          <a:bodyPr>
            <a:noAutofit/>
          </a:bodyPr>
          <a:lstStyle/>
          <a:p>
            <a:pPr marL="0" indent="0" defTabSz="978408">
              <a:spcBef>
                <a:spcPts val="1070"/>
              </a:spcBef>
              <a:buNone/>
            </a:pPr>
            <a:r>
              <a:rPr lang="en-US" sz="3424" b="1" dirty="0">
                <a:solidFill>
                  <a:srgbClr val="000000"/>
                </a:solidFill>
              </a:rPr>
              <a:t>family expenses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D7F5A3C-9398-9B67-51D1-09FD0B6F7D69}"/>
              </a:ext>
            </a:extLst>
          </p:cNvPr>
          <p:cNvSpPr txBox="1">
            <a:spLocks/>
          </p:cNvSpPr>
          <p:nvPr/>
        </p:nvSpPr>
        <p:spPr>
          <a:xfrm>
            <a:off x="4786755" y="1712944"/>
            <a:ext cx="5674113" cy="11531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5753" indent="-305753" defTabSz="978408">
              <a:spcBef>
                <a:spcPts val="1070"/>
              </a:spcBef>
            </a:pPr>
            <a:r>
              <a:rPr lang="en-US" sz="2568" dirty="0"/>
              <a:t>Ease of providing children with the amounts that can be used.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86C0282-74E5-61C1-E2D2-7DE0CC57570C}"/>
              </a:ext>
            </a:extLst>
          </p:cNvPr>
          <p:cNvSpPr txBox="1">
            <a:spLocks/>
          </p:cNvSpPr>
          <p:nvPr/>
        </p:nvSpPr>
        <p:spPr>
          <a:xfrm>
            <a:off x="3429521" y="3734022"/>
            <a:ext cx="5991530" cy="5948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78408">
              <a:spcBef>
                <a:spcPts val="1070"/>
              </a:spcBef>
              <a:buNone/>
            </a:pPr>
            <a:r>
              <a:rPr lang="en-US" sz="3424" b="1" dirty="0">
                <a:solidFill>
                  <a:srgbClr val="000000"/>
                </a:solidFill>
              </a:rPr>
              <a:t>Bank account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6ADB701-440F-174C-6B91-CF721806A1CB}"/>
              </a:ext>
            </a:extLst>
          </p:cNvPr>
          <p:cNvSpPr txBox="1">
            <a:spLocks/>
          </p:cNvSpPr>
          <p:nvPr/>
        </p:nvSpPr>
        <p:spPr>
          <a:xfrm>
            <a:off x="4786755" y="4642183"/>
            <a:ext cx="5674113" cy="11531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5753" indent="-305753" defTabSz="978408">
              <a:spcBef>
                <a:spcPts val="1070"/>
              </a:spcBef>
            </a:pPr>
            <a:r>
              <a:rPr lang="en-US" sz="2568" dirty="0"/>
              <a:t>Each bank account has one card usable by one person only.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8E8BD5C-674D-46EF-417A-C3C7126DE12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196" b="34495"/>
          <a:stretch/>
        </p:blipFill>
        <p:spPr>
          <a:xfrm flipH="1">
            <a:off x="1732980" y="1669025"/>
            <a:ext cx="1849138" cy="94209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7ED236D-B67D-D24C-D7EB-8ABFE1AE9C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7" r="1427"/>
          <a:stretch/>
        </p:blipFill>
        <p:spPr>
          <a:xfrm>
            <a:off x="1731132" y="4787006"/>
            <a:ext cx="1849138" cy="12666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480647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75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250"/>
                            </p:stCondLst>
                            <p:childTnLst>
                              <p:par>
                                <p:cTn id="3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5" grpId="0"/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84EB03-B5F5-9363-80AD-1B68D4082B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9521" y="804334"/>
            <a:ext cx="5068226" cy="594884"/>
          </a:xfrm>
        </p:spPr>
        <p:txBody>
          <a:bodyPr>
            <a:noAutofit/>
          </a:bodyPr>
          <a:lstStyle/>
          <a:p>
            <a:pPr marL="0" indent="0" defTabSz="978408">
              <a:spcBef>
                <a:spcPts val="1070"/>
              </a:spcBef>
              <a:buNone/>
            </a:pPr>
            <a:r>
              <a:rPr lang="en-US" sz="3424" b="1" dirty="0">
                <a:solidFill>
                  <a:srgbClr val="000000"/>
                </a:solidFill>
              </a:rPr>
              <a:t>Distrust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D7F5A3C-9398-9B67-51D1-09FD0B6F7D69}"/>
              </a:ext>
            </a:extLst>
          </p:cNvPr>
          <p:cNvSpPr txBox="1">
            <a:spLocks/>
          </p:cNvSpPr>
          <p:nvPr/>
        </p:nvSpPr>
        <p:spPr>
          <a:xfrm>
            <a:off x="4786755" y="1712944"/>
            <a:ext cx="5674113" cy="11531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5753" indent="-305753" defTabSz="978408">
              <a:spcBef>
                <a:spcPts val="1070"/>
              </a:spcBef>
            </a:pPr>
            <a:r>
              <a:rPr lang="en-US" sz="2568" dirty="0"/>
              <a:t>There is no trust between the customer and the merchant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86C0282-74E5-61C1-E2D2-7DE0CC57570C}"/>
              </a:ext>
            </a:extLst>
          </p:cNvPr>
          <p:cNvSpPr txBox="1">
            <a:spLocks/>
          </p:cNvSpPr>
          <p:nvPr/>
        </p:nvSpPr>
        <p:spPr>
          <a:xfrm>
            <a:off x="3429521" y="3734022"/>
            <a:ext cx="5991530" cy="5948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78408">
              <a:spcBef>
                <a:spcPts val="1070"/>
              </a:spcBef>
              <a:buNone/>
            </a:pPr>
            <a:r>
              <a:rPr lang="en-US" sz="3424" b="1" dirty="0">
                <a:solidFill>
                  <a:srgbClr val="000000"/>
                </a:solidFill>
              </a:rPr>
              <a:t>Theft of card data </a:t>
            </a:r>
            <a:r>
              <a:rPr lang="ar-EG" sz="3424" b="1" dirty="0">
                <a:solidFill>
                  <a:srgbClr val="000000"/>
                </a:solidFill>
              </a:rPr>
              <a:t>)</a:t>
            </a:r>
            <a:r>
              <a:rPr lang="en-US" sz="3424" b="1" dirty="0">
                <a:solidFill>
                  <a:srgbClr val="000000"/>
                </a:solidFill>
              </a:rPr>
              <a:t>NFC) 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6ADB701-440F-174C-6B91-CF721806A1CB}"/>
              </a:ext>
            </a:extLst>
          </p:cNvPr>
          <p:cNvSpPr txBox="1">
            <a:spLocks/>
          </p:cNvSpPr>
          <p:nvPr/>
        </p:nvSpPr>
        <p:spPr>
          <a:xfrm>
            <a:off x="4786755" y="4642183"/>
            <a:ext cx="5674113" cy="11531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5753" indent="-305753" defTabSz="978408">
              <a:spcBef>
                <a:spcPts val="1070"/>
              </a:spcBef>
            </a:pPr>
            <a:r>
              <a:rPr lang="en-US" sz="2568" dirty="0"/>
              <a:t>Theft of card data using wireless in Visa card.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8E8BD5C-674D-46EF-417A-C3C7126DE1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8" r="1338"/>
          <a:stretch/>
        </p:blipFill>
        <p:spPr>
          <a:xfrm flipH="1">
            <a:off x="1732980" y="1669025"/>
            <a:ext cx="1849138" cy="12666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7ED236D-B67D-D24C-D7EB-8ABFE1AE9C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6" r="1176"/>
          <a:stretch/>
        </p:blipFill>
        <p:spPr>
          <a:xfrm>
            <a:off x="1731132" y="4787006"/>
            <a:ext cx="1849138" cy="12666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309584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75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250"/>
                            </p:stCondLst>
                            <p:childTnLst>
                              <p:par>
                                <p:cTn id="3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5" grpId="0"/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84EB03-B5F5-9363-80AD-1B68D4082B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9520" y="804334"/>
            <a:ext cx="6151359" cy="594884"/>
          </a:xfrm>
        </p:spPr>
        <p:txBody>
          <a:bodyPr>
            <a:noAutofit/>
          </a:bodyPr>
          <a:lstStyle/>
          <a:p>
            <a:pPr marL="0" indent="0" defTabSz="978408">
              <a:spcBef>
                <a:spcPts val="1070"/>
              </a:spcBef>
              <a:buNone/>
            </a:pPr>
            <a:r>
              <a:rPr lang="en-US" sz="3424" b="1" dirty="0">
                <a:solidFill>
                  <a:srgbClr val="000000"/>
                </a:solidFill>
              </a:rPr>
              <a:t>interaction between people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D7F5A3C-9398-9B67-51D1-09FD0B6F7D69}"/>
              </a:ext>
            </a:extLst>
          </p:cNvPr>
          <p:cNvSpPr txBox="1">
            <a:spLocks/>
          </p:cNvSpPr>
          <p:nvPr/>
        </p:nvSpPr>
        <p:spPr>
          <a:xfrm>
            <a:off x="4786755" y="1712944"/>
            <a:ext cx="6501005" cy="11531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en-US" sz="2800" dirty="0"/>
              <a:t>Interaction between people with paper money increases the spread of diseases in the event of a virus such as the Corona virus.</a:t>
            </a:r>
          </a:p>
          <a:p>
            <a:pPr marL="285750" indent="-285750"/>
            <a:endParaRPr lang="en-US" sz="2800" dirty="0"/>
          </a:p>
          <a:p>
            <a:pPr marL="285750" lvl="0" indent="-285750">
              <a:spcBef>
                <a:spcPts val="0"/>
              </a:spcBef>
            </a:pPr>
            <a:endParaRPr lang="en-US" sz="2800" dirty="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86C0282-74E5-61C1-E2D2-7DE0CC57570C}"/>
              </a:ext>
            </a:extLst>
          </p:cNvPr>
          <p:cNvSpPr txBox="1">
            <a:spLocks/>
          </p:cNvSpPr>
          <p:nvPr/>
        </p:nvSpPr>
        <p:spPr>
          <a:xfrm>
            <a:off x="3429521" y="3734022"/>
            <a:ext cx="5991530" cy="5948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b="1" dirty="0"/>
              <a:t>Forgery money</a:t>
            </a:r>
            <a:endParaRPr lang="en-US" sz="3600" b="1" dirty="0">
              <a:solidFill>
                <a:srgbClr val="000000"/>
              </a:solidFill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6ADB701-440F-174C-6B91-CF721806A1CB}"/>
              </a:ext>
            </a:extLst>
          </p:cNvPr>
          <p:cNvSpPr txBox="1">
            <a:spLocks/>
          </p:cNvSpPr>
          <p:nvPr/>
        </p:nvSpPr>
        <p:spPr>
          <a:xfrm>
            <a:off x="4786755" y="4642183"/>
            <a:ext cx="6622925" cy="11531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en-US" sz="2800" dirty="0"/>
              <a:t>The spread of counterfeit money between people and merchants, so it causes a lack of trust between people and each other.</a:t>
            </a:r>
          </a:p>
          <a:p>
            <a:pPr marL="285750" lvl="0" indent="-285750">
              <a:spcBef>
                <a:spcPts val="0"/>
              </a:spcBef>
            </a:pPr>
            <a:endParaRPr lang="en-US" sz="2800" dirty="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8E8BD5C-674D-46EF-417A-C3C7126DE1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4" r="944"/>
          <a:stretch/>
        </p:blipFill>
        <p:spPr>
          <a:xfrm flipH="1">
            <a:off x="1732980" y="1669025"/>
            <a:ext cx="1849138" cy="12666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7ED236D-B67D-D24C-D7EB-8ABFE1AE9C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9" r="2099"/>
          <a:stretch/>
        </p:blipFill>
        <p:spPr>
          <a:xfrm>
            <a:off x="1731132" y="4787006"/>
            <a:ext cx="1849138" cy="12666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59505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75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250"/>
                            </p:stCondLst>
                            <p:childTnLst>
                              <p:par>
                                <p:cTn id="3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5" grpId="0"/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White bulbs with a yellow one standing out">
            <a:extLst>
              <a:ext uri="{FF2B5EF4-FFF2-40B4-BE49-F238E27FC236}">
                <a16:creationId xmlns:a16="http://schemas.microsoft.com/office/drawing/2014/main" id="{6676F3AD-AD5E-A124-D306-414B2C7C74F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b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C43DB9-A5BC-28AC-59F2-6D3FC7AF97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5696" y="2932684"/>
            <a:ext cx="7729728" cy="31019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6600" dirty="0">
                <a:solidFill>
                  <a:schemeClr val="bg1"/>
                </a:solidFill>
              </a:rPr>
              <a:t>Project idea and objectives</a:t>
            </a:r>
          </a:p>
        </p:txBody>
      </p:sp>
    </p:spTree>
    <p:extLst>
      <p:ext uri="{BB962C8B-B14F-4D97-AF65-F5344CB8AC3E}">
        <p14:creationId xmlns:p14="http://schemas.microsoft.com/office/powerpoint/2010/main" val="42781437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AE122-D7DC-E15A-CC55-7E17ABC83E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448" y="123445"/>
            <a:ext cx="3108960" cy="9738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/>
              <a:t>Introduction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5AF759-6866-BD22-41C4-18921056E0EF}"/>
              </a:ext>
            </a:extLst>
          </p:cNvPr>
          <p:cNvSpPr txBox="1"/>
          <p:nvPr/>
        </p:nvSpPr>
        <p:spPr>
          <a:xfrm>
            <a:off x="484632" y="2033504"/>
            <a:ext cx="717804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Just mobile app integrated with </a:t>
            </a:r>
            <a:r>
              <a:rPr lang="en-US" sz="2400" dirty="0">
                <a:solidFill>
                  <a:srgbClr val="FF0000"/>
                </a:solidFill>
              </a:rPr>
              <a:t>payment gateway </a:t>
            </a:r>
            <a:r>
              <a:rPr lang="en-US" sz="2400" dirty="0"/>
              <a:t>to swap money between users, this application support Android and iOS platform and the main objective of this application is </a:t>
            </a:r>
          </a:p>
          <a:p>
            <a:endParaRPr lang="en-US" sz="2400" dirty="0"/>
          </a:p>
          <a:p>
            <a:pPr marL="742950" lvl="7" indent="-285750">
              <a:buFont typeface="Wingdings" panose="05000000000000000000" pitchFamily="2" charset="2"/>
              <a:buChar char="§"/>
            </a:pPr>
            <a:r>
              <a:rPr lang="en-US" sz="2400" dirty="0"/>
              <a:t>facility the payment transaction in the commercial aspect</a:t>
            </a:r>
          </a:p>
          <a:p>
            <a:pPr marL="742950" lvl="5" indent="-285750">
              <a:buFont typeface="Wingdings" panose="05000000000000000000" pitchFamily="2" charset="2"/>
              <a:buChar char="§"/>
            </a:pPr>
            <a:r>
              <a:rPr lang="en-US" sz="2400" dirty="0"/>
              <a:t>Achieving the principle of </a:t>
            </a:r>
            <a:r>
              <a:rPr lang="en-US" sz="2400" b="1" dirty="0">
                <a:solidFill>
                  <a:srgbClr val="FF0000"/>
                </a:solidFill>
              </a:rPr>
              <a:t>financial inclusion</a:t>
            </a:r>
            <a:r>
              <a:rPr lang="ar-EG" sz="2400" b="1" dirty="0">
                <a:solidFill>
                  <a:srgbClr val="FF0000"/>
                </a:solidFill>
              </a:rPr>
              <a:t>  </a:t>
            </a:r>
            <a:endParaRPr lang="en-US" sz="2400" b="1" dirty="0">
              <a:solidFill>
                <a:srgbClr val="FF0000"/>
              </a:solidFill>
            </a:endParaRPr>
          </a:p>
          <a:p>
            <a:endParaRPr 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9A54B6-3500-287B-087D-E794FD7AF9C1}"/>
              </a:ext>
            </a:extLst>
          </p:cNvPr>
          <p:cNvSpPr txBox="1"/>
          <p:nvPr/>
        </p:nvSpPr>
        <p:spPr>
          <a:xfrm>
            <a:off x="2009394" y="5557766"/>
            <a:ext cx="614019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rgbClr val="FF0000"/>
                </a:solidFill>
              </a:rPr>
              <a:t>What is financial inclusion ?  </a:t>
            </a:r>
          </a:p>
        </p:txBody>
      </p:sp>
      <p:pic>
        <p:nvPicPr>
          <p:cNvPr id="8" name="Picture 7" descr="A person holding a phone&#10;&#10;Description automatically generated with low confidence">
            <a:extLst>
              <a:ext uri="{FF2B5EF4-FFF2-40B4-BE49-F238E27FC236}">
                <a16:creationId xmlns:a16="http://schemas.microsoft.com/office/drawing/2014/main" id="{E2CFB140-1AC8-20E9-EC18-5831B168E0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2672" y="123445"/>
            <a:ext cx="4501608" cy="531225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89593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75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BE793-FA08-D068-E44E-0CCF0B067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057" y="805352"/>
            <a:ext cx="5284624" cy="1188720"/>
          </a:xfrm>
        </p:spPr>
        <p:txBody>
          <a:bodyPr>
            <a:normAutofit/>
          </a:bodyPr>
          <a:lstStyle/>
          <a:p>
            <a:r>
              <a:rPr lang="en-US" sz="3000" dirty="0"/>
              <a:t>Financial Inclusion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36817-F55C-E141-15D6-74FA4D9BD2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1483" y="2859210"/>
            <a:ext cx="5706275" cy="3101983"/>
          </a:xfrm>
        </p:spPr>
        <p:txBody>
          <a:bodyPr>
            <a:noAutofit/>
          </a:bodyPr>
          <a:lstStyle/>
          <a:p>
            <a:r>
              <a:rPr lang="en-US" sz="2400" dirty="0"/>
              <a:t>Any induvial or institution has access to useful , suitable , affordable financial service and products that meet their needs</a:t>
            </a:r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This service can be</a:t>
            </a:r>
            <a:br>
              <a:rPr lang="en-US" sz="2400" dirty="0"/>
            </a:br>
            <a:r>
              <a:rPr lang="en-US" sz="2400" dirty="0"/>
              <a:t>	1- deposit </a:t>
            </a:r>
            <a:br>
              <a:rPr lang="en-US" sz="2400" dirty="0"/>
            </a:br>
            <a:r>
              <a:rPr lang="en-US" sz="2400" dirty="0"/>
              <a:t>	2- Loan </a:t>
            </a:r>
            <a:br>
              <a:rPr lang="en-US" sz="2400" dirty="0"/>
            </a:br>
            <a:r>
              <a:rPr lang="en-US" sz="2400" dirty="0"/>
              <a:t>	3- Insurance</a:t>
            </a:r>
            <a:br>
              <a:rPr lang="en-US" sz="2400" dirty="0"/>
            </a:br>
            <a:r>
              <a:rPr lang="en-US" sz="2400" dirty="0"/>
              <a:t>	4- Swapping money</a:t>
            </a:r>
          </a:p>
          <a:p>
            <a:endParaRPr lang="en-US" sz="2400" dirty="0"/>
          </a:p>
        </p:txBody>
      </p:sp>
      <p:sp>
        <p:nvSpPr>
          <p:cNvPr id="25" name="Rectangle 13">
            <a:extLst>
              <a:ext uri="{FF2B5EF4-FFF2-40B4-BE49-F238E27FC236}">
                <a16:creationId xmlns:a16="http://schemas.microsoft.com/office/drawing/2014/main" id="{B8D39262-9511-4F20-8344-1B9DA68877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-2"/>
            <a:ext cx="6096000" cy="68580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15">
            <a:extLst>
              <a:ext uri="{FF2B5EF4-FFF2-40B4-BE49-F238E27FC236}">
                <a16:creationId xmlns:a16="http://schemas.microsoft.com/office/drawing/2014/main" id="{4F924495-5138-4BB6-B18C-C83EC04341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82157" y="479893"/>
            <a:ext cx="5123687" cy="5458969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17">
            <a:extLst>
              <a:ext uri="{FF2B5EF4-FFF2-40B4-BE49-F238E27FC236}">
                <a16:creationId xmlns:a16="http://schemas.microsoft.com/office/drawing/2014/main" id="{428AFF86-4DDC-4A60-AC4C-48C6DAE568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83355" y="644485"/>
            <a:ext cx="4756891" cy="512978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person holding a phone&#10;&#10;Description automatically generated with low confidence">
            <a:extLst>
              <a:ext uri="{FF2B5EF4-FFF2-40B4-BE49-F238E27FC236}">
                <a16:creationId xmlns:a16="http://schemas.microsoft.com/office/drawing/2014/main" id="{FAF9B979-3E4B-7D51-9023-6A7A4A3AB7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1977" y="1036518"/>
            <a:ext cx="2161366" cy="1442711"/>
          </a:xfrm>
          <a:prstGeom prst="rect">
            <a:avLst/>
          </a:prstGeom>
        </p:spPr>
      </p:pic>
      <p:pic>
        <p:nvPicPr>
          <p:cNvPr id="5" name="Picture 4" descr="A hand holding a bag of money and credit cards&#10;&#10;Description automatically generated with low confidence">
            <a:extLst>
              <a:ext uri="{FF2B5EF4-FFF2-40B4-BE49-F238E27FC236}">
                <a16:creationId xmlns:a16="http://schemas.microsoft.com/office/drawing/2014/main" id="{CD236317-3379-3EAB-972C-BD2181CF63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5753" y="805352"/>
            <a:ext cx="1892085" cy="1892085"/>
          </a:xfrm>
          <a:prstGeom prst="rect">
            <a:avLst/>
          </a:prstGeom>
        </p:spPr>
      </p:pic>
      <p:pic>
        <p:nvPicPr>
          <p:cNvPr id="7" name="Picture 6" descr="A person stacking wooden blocks&#10;&#10;Description automatically generated with low confidence">
            <a:extLst>
              <a:ext uri="{FF2B5EF4-FFF2-40B4-BE49-F238E27FC236}">
                <a16:creationId xmlns:a16="http://schemas.microsoft.com/office/drawing/2014/main" id="{841BAE3E-E0AC-158E-68BC-61145E80C6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1976" y="3055372"/>
            <a:ext cx="4425123" cy="2367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552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75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27189-588F-6CFA-44B1-9AD7624F30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288573"/>
            <a:ext cx="7729728" cy="1188720"/>
          </a:xfrm>
        </p:spPr>
        <p:txBody>
          <a:bodyPr>
            <a:normAutofit/>
          </a:bodyPr>
          <a:lstStyle/>
          <a:p>
            <a:r>
              <a:rPr lang="en-US" sz="3000" b="1" dirty="0"/>
              <a:t>Recharge and Withdraw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EC78F1-384A-1293-E8FD-C81CB4F0A5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5098" y="1843118"/>
            <a:ext cx="6995733" cy="1491819"/>
          </a:xfrm>
        </p:spPr>
        <p:txBody>
          <a:bodyPr>
            <a:noAutofit/>
          </a:bodyPr>
          <a:lstStyle/>
          <a:p>
            <a:pPr marL="0" indent="0" defTabSz="502920">
              <a:spcBef>
                <a:spcPts val="550"/>
              </a:spcBef>
              <a:buNone/>
            </a:pPr>
            <a:r>
              <a:rPr lang="en-US" sz="24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rPr>
              <a:t>To recharge or withdraw balance to or from e-wallet you used 3 methods </a:t>
            </a:r>
          </a:p>
          <a:p>
            <a:pPr marL="157163" indent="-157163" defTabSz="502920">
              <a:spcBef>
                <a:spcPts val="550"/>
              </a:spcBef>
              <a:buFont typeface="Wingdings" panose="05000000000000000000" pitchFamily="2" charset="2"/>
              <a:buChar char="§"/>
            </a:pPr>
            <a:endParaRPr lang="en-US" sz="2400" kern="1200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  <a:ea typeface="+mn-ea"/>
              <a:cs typeface="+mn-cs"/>
            </a:endParaRPr>
          </a:p>
          <a:p>
            <a:pPr marL="440055" lvl="2" indent="-188595" defTabSz="502920">
              <a:spcBef>
                <a:spcPts val="550"/>
              </a:spcBef>
              <a:buFont typeface="+mj-lt"/>
              <a:buAutoNum type="arabicPeriod"/>
            </a:pPr>
            <a:r>
              <a:rPr lang="en-US" sz="24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rPr>
              <a:t>Bank cards [ Visa ,  Mastercard ] </a:t>
            </a:r>
          </a:p>
          <a:p>
            <a:pPr marL="440055" lvl="2" indent="-188595" defTabSz="502920">
              <a:spcBef>
                <a:spcPts val="550"/>
              </a:spcBef>
              <a:buFont typeface="+mj-lt"/>
              <a:buAutoNum type="arabicPeriod"/>
            </a:pPr>
            <a:r>
              <a:rPr lang="en-US" sz="24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rPr>
              <a:t>Mobile wallet  [Vodafone Cash, We Pay, Orange Pay ]</a:t>
            </a:r>
          </a:p>
          <a:p>
            <a:pPr marL="440055" lvl="2" indent="-188595" defTabSz="502920">
              <a:spcBef>
                <a:spcPts val="550"/>
              </a:spcBef>
              <a:buFont typeface="+mj-lt"/>
              <a:buAutoNum type="arabicPeriod"/>
            </a:pPr>
            <a:r>
              <a:rPr lang="en-US" sz="24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rPr>
              <a:t>Aman , </a:t>
            </a:r>
            <a:r>
              <a:rPr lang="en-US" sz="2400" kern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rPr>
              <a:t>Masary</a:t>
            </a:r>
            <a:r>
              <a:rPr lang="en-US" sz="24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rPr>
              <a:t> , </a:t>
            </a:r>
            <a:r>
              <a:rPr lang="en-US" sz="2400" kern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rPr>
              <a:t>Fawry</a:t>
            </a:r>
            <a:r>
              <a:rPr lang="en-US" sz="24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rPr>
              <a:t>  </a:t>
            </a:r>
          </a:p>
          <a:p>
            <a:pPr marL="0" indent="0" defTabSz="502920">
              <a:spcBef>
                <a:spcPts val="550"/>
              </a:spcBef>
              <a:buNone/>
            </a:pPr>
            <a:r>
              <a:rPr lang="en-US" sz="24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rPr>
              <a:t>Our wallet is integrated with payment gateway to make as intermediator between this methods and our wallet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042C4E-D0EA-1B1E-2C08-E9CA03673294}"/>
              </a:ext>
            </a:extLst>
          </p:cNvPr>
          <p:cNvSpPr txBox="1"/>
          <p:nvPr/>
        </p:nvSpPr>
        <p:spPr>
          <a:xfrm>
            <a:off x="2577830" y="6046207"/>
            <a:ext cx="51572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251460">
              <a:spcAft>
                <a:spcPts val="600"/>
              </a:spcAft>
            </a:pPr>
            <a:r>
              <a:rPr lang="en-US" sz="2800" b="1" kern="1200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What is payment getaway  ?</a:t>
            </a:r>
            <a:endParaRPr lang="en-US" sz="2800" b="1" dirty="0">
              <a:solidFill>
                <a:srgbClr val="FF0000"/>
              </a:solidFill>
            </a:endParaRPr>
          </a:p>
        </p:txBody>
      </p:sp>
      <p:pic>
        <p:nvPicPr>
          <p:cNvPr id="6" name="Picture 5" descr="A hand holding a phone&#10;&#10;Description automatically generated with medium confidence">
            <a:extLst>
              <a:ext uri="{FF2B5EF4-FFF2-40B4-BE49-F238E27FC236}">
                <a16:creationId xmlns:a16="http://schemas.microsoft.com/office/drawing/2014/main" id="{D77E1A74-9A1F-AA11-8E62-6F74A3B689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8129" y="2481929"/>
            <a:ext cx="2985470" cy="4116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295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75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25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25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5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25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250"/>
                            </p:stCondLst>
                            <p:childTnLst>
                              <p:par>
                                <p:cTn id="3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25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25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750"/>
                            </p:stCondLst>
                            <p:childTnLst>
                              <p:par>
                                <p:cTn id="4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build="p"/>
      <p:bldP spid="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D571BC-66DD-93DB-DEA5-EAFD563BA3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47744" y="206325"/>
            <a:ext cx="4096512" cy="71780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400" b="1" dirty="0"/>
              <a:t>Payment getaway</a:t>
            </a:r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64670E5E-5EF9-DB05-242C-C2B8F4F7C7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4168" y="1260626"/>
            <a:ext cx="9259379" cy="5217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970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06A719-1AB8-15FB-A432-B12DDA7636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4528" y="324613"/>
            <a:ext cx="3072384" cy="9098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000" dirty="0"/>
              <a:t>Swapping money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98727D-4C1E-09A6-F37F-6894DD0CD2F6}"/>
              </a:ext>
            </a:extLst>
          </p:cNvPr>
          <p:cNvSpPr txBox="1"/>
          <p:nvPr/>
        </p:nvSpPr>
        <p:spPr>
          <a:xfrm>
            <a:off x="176022" y="1520711"/>
            <a:ext cx="7632954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dirty="0"/>
              <a:t> our application will digitize the process of swapping money between users by</a:t>
            </a:r>
            <a:r>
              <a:rPr lang="ar-EG" sz="2400" dirty="0"/>
              <a:t> </a:t>
            </a:r>
            <a:r>
              <a:rPr lang="en-US" sz="2400" dirty="0"/>
              <a:t>use any of this money  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lvl="1"/>
            <a:r>
              <a:rPr lang="en-US" sz="2400" dirty="0"/>
              <a:t>	         1. Scan QR code  to Pay</a:t>
            </a:r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pPr lvl="1"/>
            <a:r>
              <a:rPr lang="en-US" sz="2400" dirty="0"/>
              <a:t>	          2. Use Id To Transfer </a:t>
            </a:r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pPr lvl="1"/>
            <a:r>
              <a:rPr lang="en-US" sz="2400" dirty="0"/>
              <a:t>	          3. Use link To Transfer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307CF1A-8F32-E612-5EDA-3637AEE30C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48" y="2674873"/>
            <a:ext cx="5261610" cy="38585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 descr="A person holding a qr code&#10;&#10;Description automatically generated with low confidence">
            <a:extLst>
              <a:ext uri="{FF2B5EF4-FFF2-40B4-BE49-F238E27FC236}">
                <a16:creationId xmlns:a16="http://schemas.microsoft.com/office/drawing/2014/main" id="{EBE7B1FC-4A38-D851-C51A-A71E82C93C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782" y="2674873"/>
            <a:ext cx="1273405" cy="84772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1" name="Picture 10" descr="A screenshot of a phone&#10;&#10;Description automatically generated with low confidence">
            <a:extLst>
              <a:ext uri="{FF2B5EF4-FFF2-40B4-BE49-F238E27FC236}">
                <a16:creationId xmlns:a16="http://schemas.microsoft.com/office/drawing/2014/main" id="{B23DE0F6-B4CC-78CD-09F5-25328697211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507" b="14342"/>
          <a:stretch/>
        </p:blipFill>
        <p:spPr>
          <a:xfrm>
            <a:off x="541782" y="4057634"/>
            <a:ext cx="1273405" cy="8477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1904074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Picture 92">
            <a:extLst>
              <a:ext uri="{FF2B5EF4-FFF2-40B4-BE49-F238E27FC236}">
                <a16:creationId xmlns:a16="http://schemas.microsoft.com/office/drawing/2014/main" id="{FE3DE4C7-7872-25BB-5314-391FDD2629C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243" b="25507"/>
          <a:stretch/>
        </p:blipFill>
        <p:spPr>
          <a:xfrm>
            <a:off x="20" y="0"/>
            <a:ext cx="12191980" cy="6857990"/>
          </a:xfrm>
          <a:prstGeom prst="rect">
            <a:avLst/>
          </a:prstGeom>
        </p:spPr>
      </p:pic>
      <p:sp>
        <p:nvSpPr>
          <p:cNvPr id="4" name="Google Shape;1304;p52">
            <a:extLst>
              <a:ext uri="{FF2B5EF4-FFF2-40B4-BE49-F238E27FC236}">
                <a16:creationId xmlns:a16="http://schemas.microsoft.com/office/drawing/2014/main" id="{7F57D995-31A9-9779-AAA3-679C55593E5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solidFill>
              <a:srgbClr val="FFFFFF"/>
            </a:solidFill>
          </a:ln>
        </p:spPr>
        <p:txBody>
          <a:bodyPr spcFirstLastPara="1" vert="horz" lIns="182880" tIns="182880" rIns="182880" bIns="182880" rtlCol="0" anchor="ctr" anchorCtr="0">
            <a:normAutofit/>
          </a:bodyPr>
          <a:lstStyle/>
          <a:p>
            <a:pPr marL="0" lvl="0" indent="0">
              <a:spcAft>
                <a:spcPts val="0"/>
              </a:spcAft>
            </a:pPr>
            <a:r>
              <a:rPr lang="en-US" sz="3600" dirty="0">
                <a:solidFill>
                  <a:schemeClr val="tx1"/>
                </a:solidFill>
              </a:rPr>
              <a:t>Under Supervision of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1E88F3-ABFB-62C4-0EE3-96B3BFC56C89}"/>
              </a:ext>
            </a:extLst>
          </p:cNvPr>
          <p:cNvSpPr txBox="1"/>
          <p:nvPr/>
        </p:nvSpPr>
        <p:spPr>
          <a:xfrm>
            <a:off x="4626864" y="2491740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defTabSz="914400">
              <a:spcBef>
                <a:spcPts val="1000"/>
              </a:spcBef>
              <a:buClr>
                <a:schemeClr val="accent2"/>
              </a:buClr>
            </a:pPr>
            <a:r>
              <a:rPr lang="en-US" dirty="0"/>
              <a:t>DR: Hamada </a:t>
            </a:r>
            <a:r>
              <a:rPr lang="en-US" dirty="0" err="1"/>
              <a:t>Nayel</a:t>
            </a:r>
            <a:endParaRPr lang="en-US" dirty="0"/>
          </a:p>
        </p:txBody>
      </p:sp>
      <p:pic>
        <p:nvPicPr>
          <p:cNvPr id="94" name="Picture 93" descr="Logo&#10;&#10;Description automatically generated">
            <a:extLst>
              <a:ext uri="{FF2B5EF4-FFF2-40B4-BE49-F238E27FC236}">
                <a16:creationId xmlns:a16="http://schemas.microsoft.com/office/drawing/2014/main" id="{5F872F66-9F98-F540-AC91-063B4F6A47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973" y="128205"/>
            <a:ext cx="1303227" cy="1360127"/>
          </a:xfrm>
          <a:prstGeom prst="rect">
            <a:avLst/>
          </a:prstGeom>
        </p:spPr>
      </p:pic>
      <p:pic>
        <p:nvPicPr>
          <p:cNvPr id="97" name="Picture 96" descr="Arrow&#10;&#10;Description automatically generated">
            <a:extLst>
              <a:ext uri="{FF2B5EF4-FFF2-40B4-BE49-F238E27FC236}">
                <a16:creationId xmlns:a16="http://schemas.microsoft.com/office/drawing/2014/main" id="{0794F167-7139-4D70-D3B5-44EDB44F9D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36852" y="128205"/>
            <a:ext cx="1498945" cy="1163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9704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erson holding a qr code&#10;&#10;Description automatically generated with low confidence">
            <a:extLst>
              <a:ext uri="{FF2B5EF4-FFF2-40B4-BE49-F238E27FC236}">
                <a16:creationId xmlns:a16="http://schemas.microsoft.com/office/drawing/2014/main" id="{1F9CEAD9-C97A-BCB8-7D7A-FE35148C765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414"/>
          <a:stretch/>
        </p:blipFill>
        <p:spPr>
          <a:xfrm>
            <a:off x="0" y="0"/>
            <a:ext cx="12191980" cy="6857990"/>
          </a:xfrm>
          <a:prstGeom prst="rect">
            <a:avLst/>
          </a:prstGeom>
          <a:solidFill>
            <a:srgbClr val="FFFFFF">
              <a:shade val="85000"/>
            </a:srgbClr>
          </a:solidFill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46858B-B303-EE25-9239-1127CEA9CD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3392" y="331361"/>
            <a:ext cx="7729728" cy="1188720"/>
          </a:xfrm>
          <a:noFill/>
          <a:ln>
            <a:solidFill>
              <a:srgbClr val="FFFFFF"/>
            </a:solidFill>
          </a:ln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tx1"/>
                </a:solidFill>
              </a:rPr>
              <a:t>Scan To move money 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A567E3-DCF2-8AF6-8052-EF27147188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3766" y="2519172"/>
            <a:ext cx="7729728" cy="3101983"/>
          </a:xfrm>
        </p:spPr>
        <p:txBody>
          <a:bodyPr>
            <a:normAutofit/>
          </a:bodyPr>
          <a:lstStyle/>
          <a:p>
            <a:r>
              <a:rPr lang="en-US" sz="2800" dirty="0"/>
              <a:t>It just a simple QR code or ID  used when transfer money between users either user make cash in our cash out </a:t>
            </a:r>
          </a:p>
        </p:txBody>
      </p:sp>
    </p:spTree>
    <p:extLst>
      <p:ext uri="{BB962C8B-B14F-4D97-AF65-F5344CB8AC3E}">
        <p14:creationId xmlns:p14="http://schemas.microsoft.com/office/powerpoint/2010/main" val="4105825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erson holding a qr code&#10;&#10;Description automatically generated with low confidence">
            <a:extLst>
              <a:ext uri="{FF2B5EF4-FFF2-40B4-BE49-F238E27FC236}">
                <a16:creationId xmlns:a16="http://schemas.microsoft.com/office/drawing/2014/main" id="{1F9CEAD9-C97A-BCB8-7D7A-FE35148C765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414"/>
          <a:stretch/>
        </p:blipFill>
        <p:spPr>
          <a:xfrm>
            <a:off x="-38891" y="10"/>
            <a:ext cx="12191980" cy="6857990"/>
          </a:xfrm>
          <a:prstGeom prst="rect">
            <a:avLst/>
          </a:prstGeom>
          <a:solidFill>
            <a:srgbClr val="FFFFFF">
              <a:shade val="85000"/>
            </a:srgbClr>
          </a:solidFill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46858B-B303-EE25-9239-1127CEA9CD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3392" y="331361"/>
            <a:ext cx="7729728" cy="1188720"/>
          </a:xfrm>
          <a:noFill/>
          <a:ln>
            <a:solidFill>
              <a:srgbClr val="FFFFFF"/>
            </a:solidFill>
          </a:ln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Scan To move money :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5E6EAF7-20DB-C270-0596-E808F33A4B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685" y="2156290"/>
            <a:ext cx="12028404" cy="4789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1068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erson holding a qr code&#10;&#10;Description automatically generated with low confidence">
            <a:extLst>
              <a:ext uri="{FF2B5EF4-FFF2-40B4-BE49-F238E27FC236}">
                <a16:creationId xmlns:a16="http://schemas.microsoft.com/office/drawing/2014/main" id="{1F9CEAD9-C97A-BCB8-7D7A-FE35148C765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414"/>
          <a:stretch/>
        </p:blipFill>
        <p:spPr>
          <a:xfrm>
            <a:off x="0" y="0"/>
            <a:ext cx="12191980" cy="6857990"/>
          </a:xfrm>
          <a:prstGeom prst="rect">
            <a:avLst/>
          </a:prstGeom>
          <a:solidFill>
            <a:srgbClr val="FFFFFF">
              <a:shade val="85000"/>
            </a:srgbClr>
          </a:solidFill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46858B-B303-EE25-9239-1127CEA9CD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3392" y="331361"/>
            <a:ext cx="7729728" cy="1188720"/>
          </a:xfrm>
          <a:noFill/>
          <a:ln>
            <a:solidFill>
              <a:srgbClr val="FFFFFF"/>
            </a:solidFill>
          </a:ln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tx1"/>
                </a:solidFill>
              </a:rPr>
              <a:t>Scan to pay</a:t>
            </a:r>
          </a:p>
        </p:txBody>
      </p:sp>
      <p:pic>
        <p:nvPicPr>
          <p:cNvPr id="30" name="Content Placeholder 29">
            <a:extLst>
              <a:ext uri="{FF2B5EF4-FFF2-40B4-BE49-F238E27FC236}">
                <a16:creationId xmlns:a16="http://schemas.microsoft.com/office/drawing/2014/main" id="{D1BB3B76-5E7D-9526-BABD-27ADF98678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23735" y="1851442"/>
            <a:ext cx="11692648" cy="4898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120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erson holding a qr code&#10;&#10;Description automatically generated with low confidence">
            <a:extLst>
              <a:ext uri="{FF2B5EF4-FFF2-40B4-BE49-F238E27FC236}">
                <a16:creationId xmlns:a16="http://schemas.microsoft.com/office/drawing/2014/main" id="{1F9CEAD9-C97A-BCB8-7D7A-FE35148C765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414"/>
          <a:stretch/>
        </p:blipFill>
        <p:spPr>
          <a:xfrm>
            <a:off x="0" y="0"/>
            <a:ext cx="12191980" cy="6857990"/>
          </a:xfrm>
          <a:prstGeom prst="rect">
            <a:avLst/>
          </a:prstGeom>
          <a:solidFill>
            <a:srgbClr val="FFFFFF">
              <a:shade val="85000"/>
            </a:srgbClr>
          </a:solidFill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46858B-B303-EE25-9239-1127CEA9CD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3392" y="331361"/>
            <a:ext cx="7729728" cy="1188720"/>
          </a:xfrm>
          <a:noFill/>
          <a:ln>
            <a:solidFill>
              <a:srgbClr val="FFFFFF"/>
            </a:solidFill>
          </a:ln>
        </p:spPr>
        <p:txBody>
          <a:bodyPr>
            <a:normAutofit/>
          </a:bodyPr>
          <a:lstStyle/>
          <a:p>
            <a:r>
              <a:rPr lang="en" sz="4000" dirty="0"/>
              <a:t>Scan to collect</a:t>
            </a:r>
            <a:endParaRPr lang="en-US" sz="4000" dirty="0">
              <a:solidFill>
                <a:schemeClr val="tx1"/>
              </a:solidFill>
            </a:endParaRPr>
          </a:p>
        </p:txBody>
      </p:sp>
      <p:pic>
        <p:nvPicPr>
          <p:cNvPr id="29" name="Content Placeholder 28">
            <a:extLst>
              <a:ext uri="{FF2B5EF4-FFF2-40B4-BE49-F238E27FC236}">
                <a16:creationId xmlns:a16="http://schemas.microsoft.com/office/drawing/2014/main" id="{F5E1A8E1-3208-0DC9-F00D-EE0CA989F2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-164797" y="1604114"/>
            <a:ext cx="12191980" cy="5169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869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EC7FF834-B204-4967-8D47-8BB36EAF0E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780A22D-61EA-43E3-BD94-3E39CF9021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918509"/>
            <a:ext cx="12192000" cy="193949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801F50-1365-5FB1-E9FD-734AB89585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4269282"/>
            <a:ext cx="8991600" cy="1264762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3200"/>
              <a:t>Use id to transfer</a:t>
            </a:r>
          </a:p>
        </p:txBody>
      </p:sp>
      <p:pic>
        <p:nvPicPr>
          <p:cNvPr id="23" name="Content Placeholder 22">
            <a:extLst>
              <a:ext uri="{FF2B5EF4-FFF2-40B4-BE49-F238E27FC236}">
                <a16:creationId xmlns:a16="http://schemas.microsoft.com/office/drawing/2014/main" id="{E6930C71-74B4-6CA4-EFFB-C52EAA565A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6696" y="652054"/>
            <a:ext cx="9668387" cy="3485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6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EC7FF834-B204-4967-8D47-8BB36EAF0E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780A22D-61EA-43E3-BD94-3E39CF9021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918509"/>
            <a:ext cx="12192000" cy="193949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801F50-1365-5FB1-E9FD-734AB89585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4269282"/>
            <a:ext cx="8991600" cy="1264762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3200" dirty="0"/>
              <a:t>Benefits of e-wallet</a:t>
            </a:r>
          </a:p>
        </p:txBody>
      </p:sp>
    </p:spTree>
    <p:extLst>
      <p:ext uri="{BB962C8B-B14F-4D97-AF65-F5344CB8AC3E}">
        <p14:creationId xmlns:p14="http://schemas.microsoft.com/office/powerpoint/2010/main" val="2266000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sketch, drawing&#10;&#10;Description automatically generated">
            <a:extLst>
              <a:ext uri="{FF2B5EF4-FFF2-40B4-BE49-F238E27FC236}">
                <a16:creationId xmlns:a16="http://schemas.microsoft.com/office/drawing/2014/main" id="{C18D8941-6EF6-5D32-3B9C-E2D8B78FFA4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86" b="22102"/>
          <a:stretch/>
        </p:blipFill>
        <p:spPr>
          <a:xfrm>
            <a:off x="20" y="0"/>
            <a:ext cx="12191980" cy="685799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88D129-F486-E45E-2E46-B6024AA621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62660" y="4379295"/>
            <a:ext cx="7729728" cy="31019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500" dirty="0"/>
              <a:t>Solutions already on the market </a:t>
            </a:r>
          </a:p>
        </p:txBody>
      </p:sp>
    </p:spTree>
    <p:extLst>
      <p:ext uri="{BB962C8B-B14F-4D97-AF65-F5344CB8AC3E}">
        <p14:creationId xmlns:p14="http://schemas.microsoft.com/office/powerpoint/2010/main" val="26374808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B1E8CD-FEEC-E42C-151B-D95BE462B7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3464" y="132589"/>
            <a:ext cx="9747504" cy="9921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>
                <a:solidFill>
                  <a:schemeClr val="tx1"/>
                </a:solidFill>
              </a:rPr>
              <a:t>Some of the Companies in the market</a:t>
            </a:r>
          </a:p>
        </p:txBody>
      </p:sp>
      <p:pic>
        <p:nvPicPr>
          <p:cNvPr id="5" name="Picture 4" descr="A yellow and blue sign with blue text&#10;&#10;Description automatically generated with low confidence">
            <a:extLst>
              <a:ext uri="{FF2B5EF4-FFF2-40B4-BE49-F238E27FC236}">
                <a16:creationId xmlns:a16="http://schemas.microsoft.com/office/drawing/2014/main" id="{C75986D6-C966-CA74-BF78-911FBF07C1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15" t="30367" r="23360" b="30368"/>
          <a:stretch/>
        </p:blipFill>
        <p:spPr>
          <a:xfrm>
            <a:off x="649224" y="1850874"/>
            <a:ext cx="1809345" cy="117976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Picture 6" descr="A picture containing text, font, screenshot, logo&#10;&#10;Description automatically generated">
            <a:extLst>
              <a:ext uri="{FF2B5EF4-FFF2-40B4-BE49-F238E27FC236}">
                <a16:creationId xmlns:a16="http://schemas.microsoft.com/office/drawing/2014/main" id="{60E1F932-CC63-012D-3DAE-AF590ACB0AC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41"/>
          <a:stretch/>
        </p:blipFill>
        <p:spPr>
          <a:xfrm>
            <a:off x="649224" y="4729139"/>
            <a:ext cx="1809345" cy="11105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Picture 8" descr="A picture containing symbol, yellow, graphics, logo&#10;&#10;Description automatically generated">
            <a:extLst>
              <a:ext uri="{FF2B5EF4-FFF2-40B4-BE49-F238E27FC236}">
                <a16:creationId xmlns:a16="http://schemas.microsoft.com/office/drawing/2014/main" id="{BD90602D-2F6C-CCB8-6EEF-63919334FB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5155" y="1591885"/>
            <a:ext cx="1475260" cy="14752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1" name="Picture 10" descr="A red sign with white text and a phone&#10;&#10;Description automatically generated with low confidence">
            <a:extLst>
              <a:ext uri="{FF2B5EF4-FFF2-40B4-BE49-F238E27FC236}">
                <a16:creationId xmlns:a16="http://schemas.microsoft.com/office/drawing/2014/main" id="{9B145DB2-71F8-7EF6-F7C6-83A0DED25F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1776" y="4729139"/>
            <a:ext cx="1462018" cy="11105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8AF1A1B-9102-59D1-2287-D7C77301A0FB}"/>
              </a:ext>
            </a:extLst>
          </p:cNvPr>
          <p:cNvSpPr txBox="1"/>
          <p:nvPr/>
        </p:nvSpPr>
        <p:spPr>
          <a:xfrm>
            <a:off x="7701485" y="5224142"/>
            <a:ext cx="3048811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 dirty="0"/>
              <a:t>Vodafone cash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C230B34-A13F-3A7B-0747-4920E9778AE1}"/>
              </a:ext>
            </a:extLst>
          </p:cNvPr>
          <p:cNvSpPr txBox="1"/>
          <p:nvPr/>
        </p:nvSpPr>
        <p:spPr>
          <a:xfrm>
            <a:off x="7701485" y="2451592"/>
            <a:ext cx="1405890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 dirty="0"/>
              <a:t>lucky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C39B693-D1DD-22BC-60C1-A53C2B67ACD7}"/>
              </a:ext>
            </a:extLst>
          </p:cNvPr>
          <p:cNvSpPr txBox="1"/>
          <p:nvPr/>
        </p:nvSpPr>
        <p:spPr>
          <a:xfrm>
            <a:off x="2839639" y="2415086"/>
            <a:ext cx="2543199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 dirty="0" err="1"/>
              <a:t>Fawry</a:t>
            </a:r>
            <a:r>
              <a:rPr lang="en-US" sz="3400" dirty="0"/>
              <a:t> –pay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3C179FB-6B35-33D9-0A26-15E7263D7C05}"/>
              </a:ext>
            </a:extLst>
          </p:cNvPr>
          <p:cNvSpPr txBox="1"/>
          <p:nvPr/>
        </p:nvSpPr>
        <p:spPr>
          <a:xfrm>
            <a:off x="2839639" y="5295284"/>
            <a:ext cx="158485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dirty="0" err="1"/>
              <a:t>Instapay</a:t>
            </a:r>
            <a:endParaRPr lang="en-US" sz="3400" dirty="0"/>
          </a:p>
        </p:txBody>
      </p:sp>
    </p:spTree>
    <p:extLst>
      <p:ext uri="{BB962C8B-B14F-4D97-AF65-F5344CB8AC3E}">
        <p14:creationId xmlns:p14="http://schemas.microsoft.com/office/powerpoint/2010/main" val="181316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75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250"/>
                            </p:stCondLst>
                            <p:childTnLst>
                              <p:par>
                                <p:cTn id="3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750"/>
                            </p:stCondLst>
                            <p:childTnLst>
                              <p:par>
                                <p:cTn id="4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3" grpId="0"/>
      <p:bldP spid="15" grpId="0"/>
      <p:bldP spid="17" grpId="0"/>
      <p:bldP spid="1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" name="Google Shape;1219;p50"/>
          <p:cNvSpPr txBox="1">
            <a:spLocks noGrp="1"/>
          </p:cNvSpPr>
          <p:nvPr>
            <p:ph type="title"/>
          </p:nvPr>
        </p:nvSpPr>
        <p:spPr>
          <a:xfrm>
            <a:off x="960000" y="595480"/>
            <a:ext cx="102720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-US" sz="3200" dirty="0"/>
              <a:t>Problems of these programs with users</a:t>
            </a:r>
            <a:endParaRPr sz="3200" dirty="0"/>
          </a:p>
        </p:txBody>
      </p:sp>
      <p:sp>
        <p:nvSpPr>
          <p:cNvPr id="1220" name="Google Shape;1220;p50"/>
          <p:cNvSpPr txBox="1">
            <a:spLocks noGrp="1"/>
          </p:cNvSpPr>
          <p:nvPr>
            <p:ph type="subTitle" idx="1"/>
          </p:nvPr>
        </p:nvSpPr>
        <p:spPr>
          <a:xfrm>
            <a:off x="882186" y="2863033"/>
            <a:ext cx="5948382" cy="1109683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228594" indent="-228594" algn="l">
              <a:buFont typeface="Arial" panose="020B0604020202020204" pitchFamily="34" charset="0"/>
              <a:buChar char="•"/>
            </a:pPr>
            <a:r>
              <a:rPr lang="en-US" sz="2000" dirty="0"/>
              <a:t>Increase </a:t>
            </a:r>
            <a:r>
              <a:rPr lang="en-US" sz="2000" u="sng" dirty="0">
                <a:solidFill>
                  <a:srgbClr val="FF0000"/>
                </a:solidFill>
              </a:rPr>
              <a:t>Vodafone Cash </a:t>
            </a:r>
            <a:r>
              <a:rPr lang="en-US" sz="2000" dirty="0"/>
              <a:t>withdrawal fees</a:t>
            </a:r>
          </a:p>
          <a:p>
            <a:pPr marL="228594" indent="-228594" algn="l">
              <a:buFont typeface="Arial" panose="020B0604020202020204" pitchFamily="34" charset="0"/>
              <a:buChar char="•"/>
            </a:pPr>
            <a:r>
              <a:rPr lang="en-US" sz="2000" dirty="0"/>
              <a:t>Service stopped at some Vodafone branches</a:t>
            </a:r>
          </a:p>
          <a:p>
            <a:pPr marL="228594" indent="-228594" algn="l">
              <a:buFont typeface="Arial" panose="020B0604020202020204" pitchFamily="34" charset="0"/>
              <a:buChar char="•"/>
            </a:pPr>
            <a:r>
              <a:rPr lang="en-US" sz="2000" dirty="0"/>
              <a:t> Weak network signal while using Vodafone Cash</a:t>
            </a:r>
          </a:p>
          <a:p>
            <a:pPr marL="228594" indent="-228594" algn="l">
              <a:buFont typeface="Arial" panose="020B0604020202020204" pitchFamily="34" charset="0"/>
              <a:buChar char="•"/>
            </a:pPr>
            <a:r>
              <a:rPr lang="en-US" sz="2000" dirty="0"/>
              <a:t>Vodafone Cash stopped working during use</a:t>
            </a:r>
          </a:p>
          <a:p>
            <a:pPr marL="0" indent="0"/>
            <a:endParaRPr lang="en-US" dirty="0"/>
          </a:p>
        </p:txBody>
      </p:sp>
      <p:sp>
        <p:nvSpPr>
          <p:cNvPr id="1221" name="Google Shape;1221;p50"/>
          <p:cNvSpPr txBox="1">
            <a:spLocks noGrp="1"/>
          </p:cNvSpPr>
          <p:nvPr>
            <p:ph type="subTitle" idx="2"/>
          </p:nvPr>
        </p:nvSpPr>
        <p:spPr>
          <a:xfrm>
            <a:off x="6971189" y="2884745"/>
            <a:ext cx="4155139" cy="1217284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228594" indent="-228594" algn="l">
              <a:buFont typeface="Arial" panose="020B0604020202020204" pitchFamily="34" charset="0"/>
              <a:buChar char="•"/>
            </a:pPr>
            <a:r>
              <a:rPr lang="en-US" sz="2000" dirty="0"/>
              <a:t>Increase </a:t>
            </a:r>
            <a:r>
              <a:rPr lang="en-US" sz="2000" u="sng" dirty="0">
                <a:solidFill>
                  <a:srgbClr val="FF0000"/>
                </a:solidFill>
              </a:rPr>
              <a:t> </a:t>
            </a:r>
            <a:r>
              <a:rPr lang="en-US" sz="2000" dirty="0"/>
              <a:t>withdrawal fees</a:t>
            </a:r>
            <a:endParaRPr lang="ar-EG" sz="2000" dirty="0"/>
          </a:p>
          <a:p>
            <a:pPr marL="228594" indent="-228594" algn="l">
              <a:buFont typeface="Arial" panose="020B0604020202020204" pitchFamily="34" charset="0"/>
              <a:buChar char="•"/>
            </a:pPr>
            <a:r>
              <a:rPr lang="en-US" sz="2000" dirty="0"/>
              <a:t>Dealing in foreign currencies, which increases the commission rate on transfers </a:t>
            </a:r>
            <a:endParaRPr lang="ar-EG" sz="2000" dirty="0"/>
          </a:p>
          <a:p>
            <a:pPr marL="0" indent="0"/>
            <a:endParaRPr lang="en-US" dirty="0"/>
          </a:p>
          <a:p>
            <a:pPr marL="0" indent="0"/>
            <a:endParaRPr dirty="0"/>
          </a:p>
        </p:txBody>
      </p:sp>
      <p:sp>
        <p:nvSpPr>
          <p:cNvPr id="1222" name="Google Shape;1222;p50"/>
          <p:cNvSpPr txBox="1">
            <a:spLocks noGrp="1"/>
          </p:cNvSpPr>
          <p:nvPr>
            <p:ph type="subTitle" idx="3"/>
          </p:nvPr>
        </p:nvSpPr>
        <p:spPr>
          <a:xfrm>
            <a:off x="1294932" y="5145733"/>
            <a:ext cx="5453339" cy="1011555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2000" kern="0" dirty="0">
                <a:solidFill>
                  <a:srgbClr val="000000"/>
                </a:solidFill>
                <a:latin typeface="Tahoma"/>
                <a:cs typeface="Arial"/>
              </a:rPr>
              <a:t>E-wallets cannot be linked to it</a:t>
            </a:r>
            <a:endParaRPr lang="ar-EG" sz="2000" kern="0" dirty="0">
              <a:solidFill>
                <a:srgbClr val="000000"/>
              </a:solidFill>
              <a:latin typeface="Tahoma"/>
              <a:cs typeface="Arial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2000" dirty="0"/>
              <a:t>The youth account under 21 years old is not supported</a:t>
            </a:r>
            <a:endParaRPr sz="2000" dirty="0"/>
          </a:p>
        </p:txBody>
      </p:sp>
      <p:sp>
        <p:nvSpPr>
          <p:cNvPr id="1223" name="Google Shape;1223;p50"/>
          <p:cNvSpPr txBox="1">
            <a:spLocks noGrp="1"/>
          </p:cNvSpPr>
          <p:nvPr>
            <p:ph type="subTitle" idx="4"/>
          </p:nvPr>
        </p:nvSpPr>
        <p:spPr>
          <a:xfrm>
            <a:off x="7059386" y="5141078"/>
            <a:ext cx="4155139" cy="1011555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kern="0" dirty="0">
                <a:solidFill>
                  <a:srgbClr val="000000"/>
                </a:solidFill>
                <a:latin typeface="Tahoma"/>
                <a:cs typeface="Arial"/>
              </a:rPr>
              <a:t>E-wallets cannot be linked to it</a:t>
            </a:r>
            <a:endParaRPr lang="en-US" sz="18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/>
              <a:t>High commission</a:t>
            </a:r>
            <a:endParaRPr sz="1800" dirty="0"/>
          </a:p>
        </p:txBody>
      </p:sp>
      <p:pic>
        <p:nvPicPr>
          <p:cNvPr id="3" name="Picture 2" descr="A yellow and blue sign with blue text&#10;&#10;Description automatically generated with low confidence">
            <a:extLst>
              <a:ext uri="{FF2B5EF4-FFF2-40B4-BE49-F238E27FC236}">
                <a16:creationId xmlns:a16="http://schemas.microsoft.com/office/drawing/2014/main" id="{A498DCF0-983C-B7EF-AC87-35F468CB47E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15" t="30367" r="23360" b="30368"/>
          <a:stretch/>
        </p:blipFill>
        <p:spPr>
          <a:xfrm>
            <a:off x="7104464" y="4343176"/>
            <a:ext cx="757457" cy="49389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E713B94-F7FE-0B4C-D6C2-9B6CDFF8B5BB}"/>
              </a:ext>
            </a:extLst>
          </p:cNvPr>
          <p:cNvSpPr txBox="1"/>
          <p:nvPr/>
        </p:nvSpPr>
        <p:spPr>
          <a:xfrm>
            <a:off x="7863676" y="4373820"/>
            <a:ext cx="2543199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 dirty="0" err="1"/>
              <a:t>Fawry</a:t>
            </a:r>
            <a:r>
              <a:rPr lang="en-US" sz="3400" dirty="0"/>
              <a:t> –pay </a:t>
            </a:r>
          </a:p>
        </p:txBody>
      </p:sp>
      <p:pic>
        <p:nvPicPr>
          <p:cNvPr id="7" name="Picture 6" descr="A picture containing symbol, yellow, graphics, logo&#10;&#10;Description automatically generated">
            <a:extLst>
              <a:ext uri="{FF2B5EF4-FFF2-40B4-BE49-F238E27FC236}">
                <a16:creationId xmlns:a16="http://schemas.microsoft.com/office/drawing/2014/main" id="{A266E4F7-6D9A-5542-281B-6D1775B551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3187" y="1959175"/>
            <a:ext cx="696494" cy="69649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54FA862-31BE-4ED4-5CEC-3A5717556D8B}"/>
              </a:ext>
            </a:extLst>
          </p:cNvPr>
          <p:cNvSpPr txBox="1"/>
          <p:nvPr/>
        </p:nvSpPr>
        <p:spPr>
          <a:xfrm>
            <a:off x="7882676" y="2129047"/>
            <a:ext cx="1405890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 dirty="0"/>
              <a:t>lucky</a:t>
            </a:r>
          </a:p>
        </p:txBody>
      </p:sp>
      <p:pic>
        <p:nvPicPr>
          <p:cNvPr id="14" name="Picture 13" descr="A red sign with white text and a phone&#10;&#10;Description automatically generated with low confidence">
            <a:extLst>
              <a:ext uri="{FF2B5EF4-FFF2-40B4-BE49-F238E27FC236}">
                <a16:creationId xmlns:a16="http://schemas.microsoft.com/office/drawing/2014/main" id="{6A5801CF-C486-46BE-40FA-29EB9EE532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800" y="2079247"/>
            <a:ext cx="810361" cy="61555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FC197F8-B9FA-B274-50CD-E035FA08CB7A}"/>
              </a:ext>
            </a:extLst>
          </p:cNvPr>
          <p:cNvSpPr txBox="1"/>
          <p:nvPr/>
        </p:nvSpPr>
        <p:spPr>
          <a:xfrm>
            <a:off x="2380156" y="2159819"/>
            <a:ext cx="3048811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 dirty="0"/>
              <a:t>Vodafone cash</a:t>
            </a:r>
          </a:p>
        </p:txBody>
      </p:sp>
      <p:pic>
        <p:nvPicPr>
          <p:cNvPr id="17" name="Picture 16" descr="A picture containing text, font, screenshot, logo&#10;&#10;Description automatically generated">
            <a:extLst>
              <a:ext uri="{FF2B5EF4-FFF2-40B4-BE49-F238E27FC236}">
                <a16:creationId xmlns:a16="http://schemas.microsoft.com/office/drawing/2014/main" id="{306AEA50-F70C-1BE6-2809-BBF3EEDDB31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41"/>
          <a:stretch/>
        </p:blipFill>
        <p:spPr>
          <a:xfrm>
            <a:off x="1327476" y="4541663"/>
            <a:ext cx="820547" cy="50364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15A6EBE-AACF-4190-8249-F47E365F1750}"/>
              </a:ext>
            </a:extLst>
          </p:cNvPr>
          <p:cNvSpPr txBox="1"/>
          <p:nvPr/>
        </p:nvSpPr>
        <p:spPr>
          <a:xfrm>
            <a:off x="2332781" y="4525525"/>
            <a:ext cx="158485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dirty="0" err="1"/>
              <a:t>Instapay</a:t>
            </a:r>
            <a:endParaRPr lang="en-US" sz="3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75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250"/>
                            </p:stCondLst>
                            <p:childTnLst>
                              <p:par>
                                <p:cTn id="3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750"/>
                            </p:stCondLst>
                            <p:childTnLst>
                              <p:par>
                                <p:cTn id="4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250" fill="hold"/>
                                        <p:tgtEl>
                                          <p:spTgt spid="12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250" fill="hold"/>
                                        <p:tgtEl>
                                          <p:spTgt spid="12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250"/>
                            </p:stCondLst>
                            <p:childTnLst>
                              <p:par>
                                <p:cTn id="5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250" fill="hold"/>
                                        <p:tgtEl>
                                          <p:spTgt spid="12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250" fill="hold"/>
                                        <p:tgtEl>
                                          <p:spTgt spid="12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500"/>
                            </p:stCondLst>
                            <p:childTnLst>
                              <p:par>
                                <p:cTn id="5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250" fill="hold"/>
                                        <p:tgtEl>
                                          <p:spTgt spid="12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250" fill="hold"/>
                                        <p:tgtEl>
                                          <p:spTgt spid="12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750"/>
                            </p:stCondLst>
                            <p:childTnLst>
                              <p:par>
                                <p:cTn id="6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250" fill="hold"/>
                                        <p:tgtEl>
                                          <p:spTgt spid="12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250" fill="hold"/>
                                        <p:tgtEl>
                                          <p:spTgt spid="12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000"/>
                            </p:stCondLst>
                            <p:childTnLst>
                              <p:par>
                                <p:cTn id="6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250" fill="hold"/>
                                        <p:tgtEl>
                                          <p:spTgt spid="12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250" fill="hold"/>
                                        <p:tgtEl>
                                          <p:spTgt spid="12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3250"/>
                            </p:stCondLst>
                            <p:childTnLst>
                              <p:par>
                                <p:cTn id="7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250" fill="hold"/>
                                        <p:tgtEl>
                                          <p:spTgt spid="12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250" fill="hold"/>
                                        <p:tgtEl>
                                          <p:spTgt spid="12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3500"/>
                            </p:stCondLst>
                            <p:childTnLst>
                              <p:par>
                                <p:cTn id="7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250" fill="hold"/>
                                        <p:tgtEl>
                                          <p:spTgt spid="12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250" fill="hold"/>
                                        <p:tgtEl>
                                          <p:spTgt spid="12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3750"/>
                            </p:stCondLst>
                            <p:childTnLst>
                              <p:par>
                                <p:cTn id="8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250" fill="hold"/>
                                        <p:tgtEl>
                                          <p:spTgt spid="12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250" fill="hold"/>
                                        <p:tgtEl>
                                          <p:spTgt spid="12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4000"/>
                            </p:stCondLst>
                            <p:childTnLst>
                              <p:par>
                                <p:cTn id="8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250" fill="hold"/>
                                        <p:tgtEl>
                                          <p:spTgt spid="12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250" fill="hold"/>
                                        <p:tgtEl>
                                          <p:spTgt spid="12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4250"/>
                            </p:stCondLst>
                            <p:childTnLst>
                              <p:par>
                                <p:cTn id="9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250" fill="hold"/>
                                        <p:tgtEl>
                                          <p:spTgt spid="12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250" fill="hold"/>
                                        <p:tgtEl>
                                          <p:spTgt spid="12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9" grpId="0" animBg="1"/>
      <p:bldP spid="1220" grpId="0" build="p"/>
      <p:bldP spid="1221" grpId="0" build="p"/>
      <p:bldP spid="1222" grpId="0" build="p"/>
      <p:bldP spid="1223" grpId="0" build="p"/>
      <p:bldP spid="4" grpId="0"/>
      <p:bldP spid="8" grpId="0"/>
      <p:bldP spid="15" grpId="0"/>
      <p:bldP spid="1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Person with idea concept">
            <a:extLst>
              <a:ext uri="{FF2B5EF4-FFF2-40B4-BE49-F238E27FC236}">
                <a16:creationId xmlns:a16="http://schemas.microsoft.com/office/drawing/2014/main" id="{9E17B4DC-9E29-52D8-ED48-7A616DA76E1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2980" b="1275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363816D-0AFC-E850-04D9-F78E84CD7DFD}"/>
              </a:ext>
            </a:extLst>
          </p:cNvPr>
          <p:cNvSpPr txBox="1"/>
          <p:nvPr/>
        </p:nvSpPr>
        <p:spPr>
          <a:xfrm>
            <a:off x="1600200" y="2386744"/>
            <a:ext cx="8991600" cy="1645920"/>
          </a:xfrm>
          <a:prstGeom prst="rect">
            <a:avLst/>
          </a:prstGeom>
          <a:noFill/>
          <a:ln w="38100" cap="sq">
            <a:solidFill>
              <a:schemeClr val="tx1"/>
            </a:solidFill>
            <a:miter lim="800000"/>
          </a:ln>
        </p:spPr>
        <p:txBody>
          <a:bodyPr vert="horz" lIns="274320" tIns="182880" rIns="274320" bIns="182880" rtlCol="0" anchor="ctr" anchorCtr="1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800" cap="all" spc="200">
                <a:latin typeface="+mj-lt"/>
                <a:ea typeface="+mj-ea"/>
                <a:cs typeface="+mj-cs"/>
              </a:rPr>
              <a:t>our-solution-to solve this problem…..</a:t>
            </a:r>
          </a:p>
        </p:txBody>
      </p:sp>
    </p:spTree>
    <p:extLst>
      <p:ext uri="{BB962C8B-B14F-4D97-AF65-F5344CB8AC3E}">
        <p14:creationId xmlns:p14="http://schemas.microsoft.com/office/powerpoint/2010/main" val="25046924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02CD9F0E-824F-851C-4716-DAC5B73FDED0}"/>
              </a:ext>
            </a:extLst>
          </p:cNvPr>
          <p:cNvSpPr txBox="1"/>
          <p:nvPr/>
        </p:nvSpPr>
        <p:spPr>
          <a:xfrm>
            <a:off x="4397216" y="342414"/>
            <a:ext cx="31756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OUR TEAM</a:t>
            </a: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7FECFFBC-C14B-7DBB-78D6-D830928918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053" y="1356291"/>
            <a:ext cx="10969566" cy="5349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658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p46"/>
          <p:cNvSpPr txBox="1">
            <a:spLocks noGrp="1"/>
          </p:cNvSpPr>
          <p:nvPr>
            <p:ph type="body" idx="1"/>
          </p:nvPr>
        </p:nvSpPr>
        <p:spPr>
          <a:xfrm>
            <a:off x="429224" y="257991"/>
            <a:ext cx="7899200" cy="5392233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457189" indent="-457189" defTabSz="1219170" fontAlgn="base"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60000"/>
              <a:buFont typeface="Wingdings" pitchFamily="2" charset="2"/>
              <a:buChar char="n"/>
              <a:defRPr/>
            </a:pPr>
            <a:r>
              <a:rPr lang="en-US" sz="1600" u="sng" kern="0" dirty="0">
                <a:solidFill>
                  <a:srgbClr val="00B050"/>
                </a:solidFill>
                <a:latin typeface="Tahoma"/>
                <a:cs typeface="Arial"/>
              </a:rPr>
              <a:t>In our project </a:t>
            </a:r>
            <a:r>
              <a:rPr lang="en-US" sz="1600" kern="0" dirty="0">
                <a:solidFill>
                  <a:srgbClr val="00B050"/>
                </a:solidFill>
                <a:latin typeface="Tahoma"/>
                <a:cs typeface="Arial"/>
              </a:rPr>
              <a:t> </a:t>
            </a:r>
            <a:r>
              <a:rPr lang="en-US" sz="1600" kern="0" dirty="0">
                <a:solidFill>
                  <a:srgbClr val="000000"/>
                </a:solidFill>
                <a:latin typeface="Tahoma"/>
                <a:cs typeface="Arial"/>
              </a:rPr>
              <a:t>We tried as much as possible to solve the problems in the other applications that we mentioned, and we estimated that we put some solutions such as </a:t>
            </a:r>
          </a:p>
          <a:p>
            <a:pPr marL="0" indent="0" defTabSz="1219170" fontAlgn="base"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60000"/>
              <a:buNone/>
              <a:defRPr/>
            </a:pPr>
            <a:endParaRPr lang="en-US" sz="1600" kern="0" dirty="0">
              <a:solidFill>
                <a:srgbClr val="000000"/>
              </a:solidFill>
              <a:latin typeface="Tahoma"/>
              <a:cs typeface="Arial"/>
            </a:endParaRPr>
          </a:p>
          <a:p>
            <a:pPr marL="304792" indent="-304792" fontAlgn="base"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60000"/>
              <a:defRPr/>
            </a:pPr>
            <a:r>
              <a:rPr lang="en-US" sz="1600" kern="0" dirty="0">
                <a:solidFill>
                  <a:srgbClr val="000000"/>
                </a:solidFill>
                <a:latin typeface="Tahoma"/>
                <a:cs typeface="Arial"/>
              </a:rPr>
              <a:t> Reduce additional fees on transactions</a:t>
            </a:r>
          </a:p>
          <a:p>
            <a:pPr marL="304792" indent="-304792" fontAlgn="base"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60000"/>
              <a:defRPr/>
            </a:pPr>
            <a:endParaRPr lang="en-US" sz="1600" kern="0" dirty="0">
              <a:solidFill>
                <a:srgbClr val="000000"/>
              </a:solidFill>
              <a:latin typeface="Tahoma"/>
              <a:cs typeface="Arial"/>
            </a:endParaRPr>
          </a:p>
          <a:p>
            <a:pPr marL="304792" indent="-304792" fontAlgn="base"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60000"/>
              <a:defRPr/>
            </a:pPr>
            <a:r>
              <a:rPr lang="en-US" sz="1600" kern="0" dirty="0">
                <a:solidFill>
                  <a:srgbClr val="000000"/>
                </a:solidFill>
                <a:latin typeface="Tahoma"/>
                <a:cs typeface="Arial"/>
              </a:rPr>
              <a:t>  Increase the percentage of withdrawal and deposit during one time or month</a:t>
            </a:r>
          </a:p>
          <a:p>
            <a:pPr marL="304792" indent="-304792" fontAlgn="base"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60000"/>
              <a:defRPr/>
            </a:pPr>
            <a:endParaRPr lang="en-US" sz="1600" kern="0" dirty="0">
              <a:solidFill>
                <a:srgbClr val="000000"/>
              </a:solidFill>
              <a:latin typeface="Tahoma"/>
              <a:cs typeface="Arial"/>
            </a:endParaRPr>
          </a:p>
          <a:p>
            <a:pPr marL="304792" indent="-304792" fontAlgn="base"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60000"/>
              <a:defRPr/>
            </a:pPr>
            <a:r>
              <a:rPr lang="en-US" sz="1600" kern="0" dirty="0">
                <a:solidFill>
                  <a:srgbClr val="000000"/>
                </a:solidFill>
                <a:latin typeface="Tahoma"/>
                <a:cs typeface="Arial"/>
              </a:rPr>
              <a:t>  Not to rely on one telecommunications company, so the user can activate his account with any mobile number (multiple telecommunications companies</a:t>
            </a:r>
          </a:p>
          <a:p>
            <a:pPr marL="304792" indent="-304792" fontAlgn="base"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60000"/>
              <a:defRPr/>
            </a:pPr>
            <a:endParaRPr lang="en-US" sz="1600" kern="0" dirty="0">
              <a:solidFill>
                <a:srgbClr val="000000"/>
              </a:solidFill>
              <a:latin typeface="Tahoma"/>
              <a:cs typeface="Arial"/>
            </a:endParaRPr>
          </a:p>
          <a:p>
            <a:pPr marL="304792" indent="-304792" fontAlgn="base"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60000"/>
              <a:defRPr/>
            </a:pPr>
            <a:r>
              <a:rPr lang="en-US" sz="1600" dirty="0"/>
              <a:t>You can easily pay through a QR code</a:t>
            </a:r>
          </a:p>
          <a:p>
            <a:pPr marL="304792" indent="-304792" fontAlgn="base"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60000"/>
              <a:defRPr/>
            </a:pPr>
            <a:endParaRPr lang="en-US" sz="1600" dirty="0"/>
          </a:p>
          <a:p>
            <a:pPr marL="304792" indent="-304792" fontAlgn="base"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60000"/>
              <a:defRPr/>
            </a:pPr>
            <a:r>
              <a:rPr lang="en-US" sz="1600" dirty="0"/>
              <a:t>You can easily activate the QR code with the value you want and set a period for the expiration of this code</a:t>
            </a:r>
          </a:p>
          <a:p>
            <a:pPr marL="304792" indent="-304792" fontAlgn="base"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60000"/>
              <a:defRPr/>
            </a:pPr>
            <a:r>
              <a:rPr lang="en-US" sz="1600" dirty="0"/>
              <a:t>Not being tied to a specific bank account</a:t>
            </a:r>
          </a:p>
          <a:p>
            <a:pPr marL="304792" indent="-304792" fontAlgn="base"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60000"/>
              <a:defRPr/>
            </a:pPr>
            <a:r>
              <a:rPr lang="en-US" sz="1600" dirty="0"/>
              <a:t> Not linking to a specific place in order to activate your account </a:t>
            </a:r>
          </a:p>
          <a:p>
            <a:pPr marL="304792" indent="-304792" fontAlgn="base"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60000"/>
              <a:defRPr/>
            </a:pPr>
            <a:endParaRPr lang="en-US" sz="1600" dirty="0"/>
          </a:p>
          <a:p>
            <a:pPr marL="304792" indent="-304792" fontAlgn="base"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60000"/>
              <a:defRPr/>
            </a:pPr>
            <a:r>
              <a:rPr lang="en-US" sz="1600" dirty="0"/>
              <a:t>Easy activation of your account through your mobile phone and personal number whatever your network type </a:t>
            </a:r>
          </a:p>
          <a:p>
            <a:pPr marL="304792" indent="-304792" fontAlgn="base"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60000"/>
              <a:defRPr/>
            </a:pPr>
            <a:endParaRPr lang="en-US" sz="1333" dirty="0"/>
          </a:p>
          <a:p>
            <a:pPr marL="304792" indent="-304792" fontAlgn="base"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60000"/>
              <a:defRPr/>
            </a:pPr>
            <a:endParaRPr lang="en-US" sz="1333" dirty="0"/>
          </a:p>
          <a:p>
            <a:pPr marL="304792" indent="-304792" fontAlgn="base"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60000"/>
              <a:defRPr/>
            </a:pPr>
            <a:endParaRPr lang="en-US" sz="1333" dirty="0"/>
          </a:p>
          <a:p>
            <a:pPr marL="0" indent="0">
              <a:buNone/>
            </a:pPr>
            <a:endParaRPr lang="en-US" sz="1333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9D2F072E-BD1F-FD2B-5E4C-995C02FDC2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8424" y="257991"/>
            <a:ext cx="3863575" cy="6181720"/>
          </a:xfrm>
          <a:prstGeom prst="rect">
            <a:avLst/>
          </a:prstGeom>
        </p:spPr>
      </p:pic>
      <p:pic>
        <p:nvPicPr>
          <p:cNvPr id="26" name="Picture 25" descr="A screenshot of a phone&#10;&#10;Description automatically generated with medium confidence">
            <a:extLst>
              <a:ext uri="{FF2B5EF4-FFF2-40B4-BE49-F238E27FC236}">
                <a16:creationId xmlns:a16="http://schemas.microsoft.com/office/drawing/2014/main" id="{771B5BBA-A51A-FB04-EBB4-025EE65A48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0767" y="732883"/>
            <a:ext cx="3264409" cy="514670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9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9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9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9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50" fill="hold"/>
                                        <p:tgtEl>
                                          <p:spTgt spid="9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50" fill="hold"/>
                                        <p:tgtEl>
                                          <p:spTgt spid="9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75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250" fill="hold"/>
                                        <p:tgtEl>
                                          <p:spTgt spid="9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250" fill="hold"/>
                                        <p:tgtEl>
                                          <p:spTgt spid="9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50" fill="hold"/>
                                        <p:tgtEl>
                                          <p:spTgt spid="97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250" fill="hold"/>
                                        <p:tgtEl>
                                          <p:spTgt spid="97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250"/>
                            </p:stCondLst>
                            <p:childTnLst>
                              <p:par>
                                <p:cTn id="3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250" fill="hold"/>
                                        <p:tgtEl>
                                          <p:spTgt spid="97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250" fill="hold"/>
                                        <p:tgtEl>
                                          <p:spTgt spid="97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250" fill="hold"/>
                                        <p:tgtEl>
                                          <p:spTgt spid="97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250" fill="hold"/>
                                        <p:tgtEl>
                                          <p:spTgt spid="97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750"/>
                            </p:stCondLst>
                            <p:childTnLst>
                              <p:par>
                                <p:cTn id="4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250" fill="hold"/>
                                        <p:tgtEl>
                                          <p:spTgt spid="97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250" fill="hold"/>
                                        <p:tgtEl>
                                          <p:spTgt spid="97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250" fill="hold"/>
                                        <p:tgtEl>
                                          <p:spTgt spid="97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250" fill="hold"/>
                                        <p:tgtEl>
                                          <p:spTgt spid="97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250"/>
                            </p:stCondLst>
                            <p:childTnLst>
                              <p:par>
                                <p:cTn id="5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9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omputer screen with tools on it&#10;&#10;Description automatically generated with low confidence">
            <a:extLst>
              <a:ext uri="{FF2B5EF4-FFF2-40B4-BE49-F238E27FC236}">
                <a16:creationId xmlns:a16="http://schemas.microsoft.com/office/drawing/2014/main" id="{FF308C7C-0C98-E1D8-3BB9-A93CE2BAE7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119" y="3057892"/>
            <a:ext cx="10885251" cy="2969854"/>
          </a:xfrm>
          <a:prstGeom prst="rect">
            <a:avLst/>
          </a:prstGeom>
        </p:spPr>
      </p:pic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A38E0638-AEC1-051F-A717-5C410BE1FD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42807" y="1494103"/>
            <a:ext cx="7424853" cy="1190730"/>
          </a:xfrm>
        </p:spPr>
        <p:txBody>
          <a:bodyPr/>
          <a:lstStyle/>
          <a:p>
            <a:pPr marL="186262" indent="0">
              <a:buNone/>
            </a:pPr>
            <a:r>
              <a:rPr lang="en-US" sz="4800" dirty="0"/>
              <a:t>Used Technologies and tools</a:t>
            </a:r>
          </a:p>
        </p:txBody>
      </p:sp>
    </p:spTree>
    <p:extLst>
      <p:ext uri="{BB962C8B-B14F-4D97-AF65-F5344CB8AC3E}">
        <p14:creationId xmlns:p14="http://schemas.microsoft.com/office/powerpoint/2010/main" val="768850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3" name="Google Shape;2283;p70"/>
          <p:cNvSpPr/>
          <p:nvPr/>
        </p:nvSpPr>
        <p:spPr>
          <a:xfrm>
            <a:off x="1161017" y="1753088"/>
            <a:ext cx="1071600" cy="1071600"/>
          </a:xfrm>
          <a:prstGeom prst="roundRect">
            <a:avLst>
              <a:gd name="adj" fmla="val 675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  <a:defRPr/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286" name="Google Shape;2286;p70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-US" dirty="0"/>
              <a:t>Technologies and tools (in front end)</a:t>
            </a:r>
            <a:endParaRPr dirty="0"/>
          </a:p>
        </p:txBody>
      </p:sp>
      <p:sp>
        <p:nvSpPr>
          <p:cNvPr id="2287" name="Google Shape;2287;p70"/>
          <p:cNvSpPr txBox="1"/>
          <p:nvPr/>
        </p:nvSpPr>
        <p:spPr>
          <a:xfrm>
            <a:off x="2549765" y="2374142"/>
            <a:ext cx="5322400" cy="6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defTabSz="1219170">
              <a:buClr>
                <a:srgbClr val="000000"/>
              </a:buClr>
              <a:defRPr/>
            </a:pPr>
            <a:r>
              <a:rPr lang="en-US" sz="3400" kern="0" dirty="0">
                <a:solidFill>
                  <a:srgbClr val="333333"/>
                </a:solidFill>
                <a:latin typeface="Lexend ExtraBold"/>
                <a:ea typeface="Lexend ExtraBold"/>
                <a:cs typeface="Lexend ExtraBold"/>
                <a:sym typeface="Lexend ExtraBold"/>
              </a:rPr>
              <a:t>1-React native </a:t>
            </a:r>
            <a:endParaRPr sz="3400" kern="0" dirty="0">
              <a:solidFill>
                <a:srgbClr val="333333"/>
              </a:solidFill>
              <a:latin typeface="Lexend ExtraBold"/>
              <a:ea typeface="Lexend ExtraBold"/>
              <a:cs typeface="Lexend ExtraBold"/>
              <a:sym typeface="Lexend ExtraBold"/>
            </a:endParaRPr>
          </a:p>
        </p:txBody>
      </p:sp>
      <p:sp>
        <p:nvSpPr>
          <p:cNvPr id="2291" name="Google Shape;2291;p70"/>
          <p:cNvSpPr txBox="1"/>
          <p:nvPr/>
        </p:nvSpPr>
        <p:spPr>
          <a:xfrm>
            <a:off x="2549764" y="4877003"/>
            <a:ext cx="5322400" cy="6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defTabSz="1219170">
              <a:buClr>
                <a:srgbClr val="000000"/>
              </a:buClr>
              <a:defRPr/>
            </a:pPr>
            <a:r>
              <a:rPr lang="en" sz="3400" kern="0" dirty="0">
                <a:solidFill>
                  <a:srgbClr val="333333"/>
                </a:solidFill>
                <a:latin typeface="Lexend ExtraBold"/>
                <a:ea typeface="Lexend ExtraBold"/>
                <a:cs typeface="Lexend ExtraBold"/>
                <a:sym typeface="Lexend ExtraBold"/>
              </a:rPr>
              <a:t>2- java script</a:t>
            </a:r>
            <a:endParaRPr sz="3400" kern="0" dirty="0">
              <a:solidFill>
                <a:srgbClr val="333333"/>
              </a:solidFill>
              <a:latin typeface="Lexend ExtraBold"/>
              <a:ea typeface="Lexend ExtraBold"/>
              <a:cs typeface="Lexend ExtraBold"/>
              <a:sym typeface="Lexend ExtraBold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648D5B3-1D9D-E616-570F-B499FCF5E8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8240" y="1753088"/>
            <a:ext cx="1072989" cy="107298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F335ADE-DDC6-FF06-3A30-2D021CAFFB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9628" y="4380591"/>
            <a:ext cx="1071601" cy="9928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" name="Google Shape;2283;p70">
            <a:extLst>
              <a:ext uri="{FF2B5EF4-FFF2-40B4-BE49-F238E27FC236}">
                <a16:creationId xmlns:a16="http://schemas.microsoft.com/office/drawing/2014/main" id="{4AB5BEF3-E596-CF64-33B1-52736AB0728D}"/>
              </a:ext>
            </a:extLst>
          </p:cNvPr>
          <p:cNvSpPr/>
          <p:nvPr/>
        </p:nvSpPr>
        <p:spPr>
          <a:xfrm>
            <a:off x="7468988" y="2886785"/>
            <a:ext cx="1071600" cy="1071600"/>
          </a:xfrm>
          <a:prstGeom prst="roundRect">
            <a:avLst>
              <a:gd name="adj" fmla="val 675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  <a:defRPr/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" name="Google Shape;2287;p70">
            <a:extLst>
              <a:ext uri="{FF2B5EF4-FFF2-40B4-BE49-F238E27FC236}">
                <a16:creationId xmlns:a16="http://schemas.microsoft.com/office/drawing/2014/main" id="{73F84C27-8082-7502-8267-1A04D88D30AE}"/>
              </a:ext>
            </a:extLst>
          </p:cNvPr>
          <p:cNvSpPr txBox="1"/>
          <p:nvPr/>
        </p:nvSpPr>
        <p:spPr>
          <a:xfrm>
            <a:off x="8859124" y="3303154"/>
            <a:ext cx="5322400" cy="6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defTabSz="1219170">
              <a:buClr>
                <a:srgbClr val="000000"/>
              </a:buClr>
              <a:defRPr/>
            </a:pPr>
            <a:r>
              <a:rPr lang="en" sz="2667" kern="0" dirty="0">
                <a:solidFill>
                  <a:srgbClr val="333333"/>
                </a:solidFill>
                <a:latin typeface="Lexend ExtraBold"/>
                <a:ea typeface="Lexend ExtraBold"/>
                <a:cs typeface="Lexend ExtraBold"/>
                <a:sym typeface="Lexend ExtraBold"/>
              </a:rPr>
              <a:t>3- </a:t>
            </a:r>
            <a:r>
              <a:rPr lang="en-US" sz="2667" kern="0" dirty="0">
                <a:solidFill>
                  <a:srgbClr val="333333"/>
                </a:solidFill>
                <a:latin typeface="Lexend ExtraBold"/>
                <a:ea typeface="Lexend ExtraBold"/>
                <a:cs typeface="Lexend ExtraBold"/>
                <a:sym typeface="Lexend ExtraBold"/>
              </a:rPr>
              <a:t>Css3</a:t>
            </a:r>
            <a:endParaRPr sz="2667" kern="0" dirty="0">
              <a:solidFill>
                <a:srgbClr val="333333"/>
              </a:solidFill>
              <a:latin typeface="Lexend ExtraBold"/>
              <a:ea typeface="Lexend ExtraBold"/>
              <a:cs typeface="Lexend ExtraBold"/>
              <a:sym typeface="Lexend ExtraBold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A165495-E219-F09A-B198-A1776F78E4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04966" y="2897734"/>
            <a:ext cx="981661" cy="110478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22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22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22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22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50" fill="hold"/>
                                        <p:tgtEl>
                                          <p:spTgt spid="22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50" fill="hold"/>
                                        <p:tgtEl>
                                          <p:spTgt spid="22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75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250" fill="hold"/>
                                        <p:tgtEl>
                                          <p:spTgt spid="22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250" fill="hold"/>
                                        <p:tgtEl>
                                          <p:spTgt spid="22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250"/>
                            </p:stCondLst>
                            <p:childTnLst>
                              <p:par>
                                <p:cTn id="3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750"/>
                            </p:stCondLst>
                            <p:childTnLst>
                              <p:par>
                                <p:cTn id="4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83" grpId="0" animBg="1"/>
      <p:bldP spid="2286" grpId="0" animBg="1"/>
      <p:bldP spid="2287" grpId="0"/>
      <p:bldP spid="2291" grpId="0"/>
      <p:bldP spid="3" grpId="0" animBg="1"/>
      <p:bldP spid="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4" name="Google Shape;2284;p70"/>
          <p:cNvSpPr/>
          <p:nvPr/>
        </p:nvSpPr>
        <p:spPr>
          <a:xfrm>
            <a:off x="996397" y="2236093"/>
            <a:ext cx="1071600" cy="1071600"/>
          </a:xfrm>
          <a:prstGeom prst="roundRect">
            <a:avLst>
              <a:gd name="adj" fmla="val 675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  <a:defRPr/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285" name="Google Shape;2285;p70"/>
          <p:cNvSpPr/>
          <p:nvPr/>
        </p:nvSpPr>
        <p:spPr>
          <a:xfrm>
            <a:off x="960000" y="4342242"/>
            <a:ext cx="1071600" cy="1071600"/>
          </a:xfrm>
          <a:prstGeom prst="roundRect">
            <a:avLst>
              <a:gd name="adj" fmla="val 675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  <a:defRPr/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286" name="Google Shape;2286;p70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-US" dirty="0"/>
              <a:t>Technologies and tools (in back end)</a:t>
            </a:r>
            <a:endParaRPr dirty="0"/>
          </a:p>
        </p:txBody>
      </p:sp>
      <p:sp>
        <p:nvSpPr>
          <p:cNvPr id="2288" name="Google Shape;2288;p70"/>
          <p:cNvSpPr txBox="1"/>
          <p:nvPr/>
        </p:nvSpPr>
        <p:spPr>
          <a:xfrm>
            <a:off x="2090534" y="2840583"/>
            <a:ext cx="5368411" cy="6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defTabSz="1219170">
              <a:buClr>
                <a:srgbClr val="000000"/>
              </a:buClr>
              <a:defRPr/>
            </a:pPr>
            <a:r>
              <a:rPr lang="en" sz="2667" kern="0" dirty="0">
                <a:solidFill>
                  <a:srgbClr val="333333"/>
                </a:solidFill>
                <a:latin typeface="Lexend ExtraBold"/>
                <a:ea typeface="Lexend ExtraBold"/>
                <a:cs typeface="Lexend ExtraBold"/>
                <a:sym typeface="Lexend ExtraBold"/>
              </a:rPr>
              <a:t>4- </a:t>
            </a:r>
            <a:r>
              <a:rPr lang="en" sz="2667" dirty="0">
                <a:solidFill>
                  <a:srgbClr val="333333"/>
                </a:solidFill>
                <a:latin typeface="Lexend ExtraBold"/>
                <a:ea typeface="Lexend ExtraBold"/>
                <a:cs typeface="Lexend ExtraBold"/>
                <a:sym typeface="Lexend ExtraBold"/>
              </a:rPr>
              <a:t>P</a:t>
            </a:r>
            <a:r>
              <a:rPr lang="en" sz="2667" kern="0" dirty="0">
                <a:solidFill>
                  <a:srgbClr val="333333"/>
                </a:solidFill>
                <a:latin typeface="Lexend ExtraBold"/>
                <a:ea typeface="Lexend ExtraBold"/>
                <a:cs typeface="Lexend ExtraBold"/>
                <a:sym typeface="Lexend ExtraBold"/>
              </a:rPr>
              <a:t>HP</a:t>
            </a:r>
            <a:endParaRPr sz="2667" kern="0" dirty="0">
              <a:solidFill>
                <a:srgbClr val="333333"/>
              </a:solidFill>
              <a:latin typeface="Lexend ExtraBold"/>
              <a:ea typeface="Lexend ExtraBold"/>
              <a:cs typeface="Lexend ExtraBold"/>
              <a:sym typeface="Lexend ExtraBold"/>
            </a:endParaRPr>
          </a:p>
        </p:txBody>
      </p:sp>
      <p:sp>
        <p:nvSpPr>
          <p:cNvPr id="2291" name="Google Shape;2291;p70"/>
          <p:cNvSpPr txBox="1"/>
          <p:nvPr/>
        </p:nvSpPr>
        <p:spPr>
          <a:xfrm>
            <a:off x="2067997" y="5028308"/>
            <a:ext cx="5322400" cy="398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defTabSz="1219170">
              <a:buClr>
                <a:srgbClr val="000000"/>
              </a:buClr>
              <a:defRPr/>
            </a:pPr>
            <a:r>
              <a:rPr lang="en" sz="2667" kern="0" dirty="0">
                <a:solidFill>
                  <a:srgbClr val="333333"/>
                </a:solidFill>
                <a:latin typeface="Lexend ExtraBold"/>
                <a:ea typeface="Lexend ExtraBold"/>
                <a:cs typeface="Lexend ExtraBold"/>
                <a:sym typeface="Lexend ExtraBold"/>
              </a:rPr>
              <a:t>5-</a:t>
            </a:r>
            <a:r>
              <a:rPr lang="en-US" sz="2667" kern="0" dirty="0">
                <a:solidFill>
                  <a:srgbClr val="333333"/>
                </a:solidFill>
                <a:latin typeface="Lexend ExtraBold"/>
                <a:ea typeface="Lexend ExtraBold"/>
                <a:cs typeface="Lexend ExtraBold"/>
                <a:sym typeface="Lexend ExtraBold"/>
              </a:rPr>
              <a:t>MySQL</a:t>
            </a:r>
            <a:endParaRPr sz="2667" kern="0" dirty="0">
              <a:solidFill>
                <a:srgbClr val="333333"/>
              </a:solidFill>
              <a:latin typeface="Lexend ExtraBold"/>
              <a:ea typeface="Lexend ExtraBold"/>
              <a:cs typeface="Lexend ExtraBold"/>
              <a:sym typeface="Lexend ExtraBold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EC8458-76CD-F73E-35F6-5ABC9F1260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941" y="2247693"/>
            <a:ext cx="1098528" cy="107160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2AD6E5D-F4BE-FCB8-7769-4B076C60AF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3941" y="4362739"/>
            <a:ext cx="995717" cy="106372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" name="Picture 3" descr="A green and white rectangular sign with a lock&#10;&#10;Description automatically generated with low confidence">
            <a:extLst>
              <a:ext uri="{FF2B5EF4-FFF2-40B4-BE49-F238E27FC236}">
                <a16:creationId xmlns:a16="http://schemas.microsoft.com/office/drawing/2014/main" id="{5BAEC43E-5124-6687-36D5-43E1CE434AF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84" t="17763" r="29755" b="18546"/>
          <a:stretch/>
        </p:blipFill>
        <p:spPr>
          <a:xfrm>
            <a:off x="6387345" y="2304783"/>
            <a:ext cx="1071600" cy="10716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Google Shape;2291;p70">
            <a:extLst>
              <a:ext uri="{FF2B5EF4-FFF2-40B4-BE49-F238E27FC236}">
                <a16:creationId xmlns:a16="http://schemas.microsoft.com/office/drawing/2014/main" id="{BD077F30-160C-ADD2-218A-CEB64CE3E3E8}"/>
              </a:ext>
            </a:extLst>
          </p:cNvPr>
          <p:cNvSpPr txBox="1"/>
          <p:nvPr/>
        </p:nvSpPr>
        <p:spPr>
          <a:xfrm>
            <a:off x="7397003" y="3030841"/>
            <a:ext cx="5322400" cy="398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defTabSz="1219170">
              <a:buClr>
                <a:srgbClr val="000000"/>
              </a:buClr>
              <a:defRPr/>
            </a:pPr>
            <a:r>
              <a:rPr lang="en-US" sz="2667" kern="0" dirty="0">
                <a:solidFill>
                  <a:srgbClr val="333333"/>
                </a:solidFill>
                <a:latin typeface="Lexend ExtraBold"/>
                <a:ea typeface="Lexend ExtraBold"/>
                <a:cs typeface="Lexend ExtraBold"/>
                <a:sym typeface="Lexend ExtraBold"/>
              </a:rPr>
              <a:t> 6-HTTPs protocol</a:t>
            </a:r>
            <a:endParaRPr sz="2667" kern="0" dirty="0">
              <a:solidFill>
                <a:srgbClr val="333333"/>
              </a:solidFill>
              <a:latin typeface="Lexend ExtraBold"/>
              <a:ea typeface="Lexend ExtraBold"/>
              <a:cs typeface="Lexend ExtraBold"/>
              <a:sym typeface="Lexend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2060047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22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22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22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22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50" fill="hold"/>
                                        <p:tgtEl>
                                          <p:spTgt spid="22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50" fill="hold"/>
                                        <p:tgtEl>
                                          <p:spTgt spid="22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75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250" fill="hold"/>
                                        <p:tgtEl>
                                          <p:spTgt spid="22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250" fill="hold"/>
                                        <p:tgtEl>
                                          <p:spTgt spid="22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50" fill="hold"/>
                                        <p:tgtEl>
                                          <p:spTgt spid="22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250" fill="hold"/>
                                        <p:tgtEl>
                                          <p:spTgt spid="22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250"/>
                            </p:stCondLst>
                            <p:childTnLst>
                              <p:par>
                                <p:cTn id="3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750"/>
                            </p:stCondLst>
                            <p:childTnLst>
                              <p:par>
                                <p:cTn id="4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84" grpId="0" animBg="1"/>
      <p:bldP spid="2285" grpId="0" animBg="1"/>
      <p:bldP spid="2286" grpId="0" animBg="1"/>
      <p:bldP spid="2288" grpId="0"/>
      <p:bldP spid="2291" grpId="0"/>
      <p:bldP spid="6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7C3920-A469-437B-E301-56E6EFB8D4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8969" y="2386744"/>
            <a:ext cx="5928358" cy="1645920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pPr>
              <a:spcBef>
                <a:spcPct val="0"/>
              </a:spcBef>
            </a:pPr>
            <a:r>
              <a:rPr lang="en-US" sz="3800"/>
              <a:t>Methodology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DE8C32-FE7A-5DB6-3A0B-31E1329AD4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532" r="13300" b="2"/>
          <a:stretch/>
        </p:blipFill>
        <p:spPr>
          <a:xfrm>
            <a:off x="20" y="10"/>
            <a:ext cx="4654277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785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CF4680D4-DEE2-49EE-AF90-EFEAF50AEC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6876939" cy="68580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70FE9A2-D810-9E99-2F1D-7AF95CA3CF47}"/>
              </a:ext>
            </a:extLst>
          </p:cNvPr>
          <p:cNvSpPr txBox="1"/>
          <p:nvPr/>
        </p:nvSpPr>
        <p:spPr>
          <a:xfrm>
            <a:off x="804671" y="1290025"/>
            <a:ext cx="5291327" cy="1188720"/>
          </a:xfrm>
          <a:prstGeom prst="rect">
            <a:avLst/>
          </a:prstGeom>
          <a:solidFill>
            <a:srgbClr val="FFFFFF"/>
          </a:solidFill>
          <a:ln>
            <a:solidFill>
              <a:srgbClr val="404040"/>
            </a:solidFill>
          </a:ln>
        </p:spPr>
        <p:txBody>
          <a:bodyPr vert="horz" lIns="182880" tIns="182880" rIns="182880" bIns="182880" rtlCol="0" anchor="ctr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cap="all" spc="200">
                <a:solidFill>
                  <a:srgbClr val="262626"/>
                </a:solidFill>
                <a:latin typeface="+mj-lt"/>
                <a:ea typeface="+mj-ea"/>
                <a:cs typeface="+mj-cs"/>
              </a:rPr>
              <a:t>AES-128-CTR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787F97-7A24-7512-325D-5CB3EADC57AD}"/>
              </a:ext>
            </a:extLst>
          </p:cNvPr>
          <p:cNvSpPr txBox="1"/>
          <p:nvPr/>
        </p:nvSpPr>
        <p:spPr>
          <a:xfrm>
            <a:off x="804671" y="2858703"/>
            <a:ext cx="5285791" cy="30425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571500" indent="-514350" defTabSz="914400">
              <a:spcBef>
                <a:spcPts val="1000"/>
              </a:spcBef>
              <a:buClr>
                <a:schemeClr val="accent2"/>
              </a:buClr>
              <a:buFont typeface="+mj-lt"/>
              <a:buAutoNum type="arabicPeriod"/>
            </a:pPr>
            <a:r>
              <a:rPr lang="en-US" sz="2600" dirty="0">
                <a:solidFill>
                  <a:srgbClr val="FFFFFF"/>
                </a:solidFill>
              </a:rPr>
              <a:t>. Utilizes 128-bit key size</a:t>
            </a:r>
          </a:p>
          <a:p>
            <a:pPr marL="571500" indent="-514350" defTabSz="914400">
              <a:spcBef>
                <a:spcPts val="1000"/>
              </a:spcBef>
              <a:buClr>
                <a:schemeClr val="accent2"/>
              </a:buClr>
              <a:buFont typeface="+mj-lt"/>
              <a:buAutoNum type="arabicPeriod"/>
            </a:pPr>
            <a:r>
              <a:rPr lang="en-US" sz="2600" dirty="0">
                <a:solidFill>
                  <a:srgbClr val="FFFFFF"/>
                </a:solidFill>
              </a:rPr>
              <a:t>. Strong and widely adopted</a:t>
            </a:r>
          </a:p>
          <a:p>
            <a:pPr marL="571500" indent="-514350" defTabSz="914400">
              <a:spcBef>
                <a:spcPts val="1000"/>
              </a:spcBef>
              <a:buClr>
                <a:schemeClr val="accent2"/>
              </a:buClr>
              <a:buFont typeface="+mj-lt"/>
              <a:buAutoNum type="arabicPeriod"/>
            </a:pPr>
            <a:r>
              <a:rPr lang="en-US" sz="2600" dirty="0">
                <a:solidFill>
                  <a:srgbClr val="FFFFFF"/>
                </a:solidFill>
              </a:rPr>
              <a:t>. Efficient encryption and decryption</a:t>
            </a:r>
          </a:p>
          <a:p>
            <a:pPr marL="571500" indent="-514350" defTabSz="914400">
              <a:spcBef>
                <a:spcPts val="1000"/>
              </a:spcBef>
              <a:buClr>
                <a:schemeClr val="accent2"/>
              </a:buClr>
              <a:buFont typeface="+mj-lt"/>
              <a:buAutoNum type="arabicPeriod"/>
            </a:pPr>
            <a:r>
              <a:rPr lang="en-US" sz="2600" dirty="0">
                <a:solidFill>
                  <a:srgbClr val="FFFFFF"/>
                </a:solidFill>
              </a:rPr>
              <a:t>. VPN protocols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0C52EE1-5085-4960-AD29-A926E62E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6" y="640080"/>
            <a:ext cx="4017264" cy="5261170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D15AA94-C237-4412-B37B-EB317D2B05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00772" y="806357"/>
            <a:ext cx="3685032" cy="492861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 descr="Lock">
            <a:extLst>
              <a:ext uri="{FF2B5EF4-FFF2-40B4-BE49-F238E27FC236}">
                <a16:creationId xmlns:a16="http://schemas.microsoft.com/office/drawing/2014/main" id="{5CC447F7-285F-E8C6-D69B-D4841CEDCE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65364" y="1592741"/>
            <a:ext cx="3355848" cy="3355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335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F4680D4-DEE2-49EE-AF90-EFEAF50AEC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6876939" cy="68580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70FE9A2-D810-9E99-2F1D-7AF95CA3CF47}"/>
              </a:ext>
            </a:extLst>
          </p:cNvPr>
          <p:cNvSpPr txBox="1"/>
          <p:nvPr/>
        </p:nvSpPr>
        <p:spPr>
          <a:xfrm>
            <a:off x="804671" y="1290025"/>
            <a:ext cx="5291327" cy="1188720"/>
          </a:xfrm>
          <a:prstGeom prst="rect">
            <a:avLst/>
          </a:prstGeom>
          <a:solidFill>
            <a:srgbClr val="FFFFFF"/>
          </a:solidFill>
          <a:ln>
            <a:solidFill>
              <a:srgbClr val="404040"/>
            </a:solidFill>
          </a:ln>
        </p:spPr>
        <p:txBody>
          <a:bodyPr vert="horz" lIns="182880" tIns="182880" rIns="182880" bIns="182880" rtlCol="0" anchor="ctr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cap="all" spc="200" dirty="0">
                <a:solidFill>
                  <a:srgbClr val="262626"/>
                </a:solidFill>
                <a:latin typeface="+mj-lt"/>
                <a:ea typeface="+mj-ea"/>
                <a:cs typeface="+mj-cs"/>
              </a:rPr>
              <a:t>Sha-256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787F97-7A24-7512-325D-5CB3EADC57AD}"/>
              </a:ext>
            </a:extLst>
          </p:cNvPr>
          <p:cNvSpPr txBox="1"/>
          <p:nvPr/>
        </p:nvSpPr>
        <p:spPr>
          <a:xfrm>
            <a:off x="804671" y="2858703"/>
            <a:ext cx="5285791" cy="30425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571500" indent="-228600" defTabSz="9144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FFFF"/>
                </a:solidFill>
              </a:rPr>
              <a:t>High level of security.</a:t>
            </a:r>
          </a:p>
          <a:p>
            <a:pPr marL="571500" indent="-228600" defTabSz="9144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FFFF"/>
                </a:solidFill>
              </a:rPr>
              <a:t>Used to Password storage</a:t>
            </a:r>
          </a:p>
          <a:p>
            <a:pPr marL="571500" indent="-228600" defTabSz="9144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FFFF"/>
                </a:solidFill>
              </a:rPr>
              <a:t>Data integrity verification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0C52EE1-5085-4960-AD29-A926E62E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6" y="640080"/>
            <a:ext cx="4017264" cy="5261170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D15AA94-C237-4412-B37B-EB317D2B05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00772" y="806357"/>
            <a:ext cx="3685032" cy="492861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 descr="Lock">
            <a:extLst>
              <a:ext uri="{FF2B5EF4-FFF2-40B4-BE49-F238E27FC236}">
                <a16:creationId xmlns:a16="http://schemas.microsoft.com/office/drawing/2014/main" id="{5CC447F7-285F-E8C6-D69B-D4841CEDCE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65364" y="1592741"/>
            <a:ext cx="3355848" cy="3355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273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Picture 92">
            <a:extLst>
              <a:ext uri="{FF2B5EF4-FFF2-40B4-BE49-F238E27FC236}">
                <a16:creationId xmlns:a16="http://schemas.microsoft.com/office/drawing/2014/main" id="{FE3DE4C7-7872-25BB-5314-391FDD2629C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243" b="25507"/>
          <a:stretch/>
        </p:blipFill>
        <p:spPr>
          <a:xfrm>
            <a:off x="20" y="0"/>
            <a:ext cx="12191980" cy="6857990"/>
          </a:xfrm>
          <a:prstGeom prst="rect">
            <a:avLst/>
          </a:prstGeom>
        </p:spPr>
      </p:pic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241BEE48-EF92-EAD4-C7DB-C2032A559E7D}"/>
              </a:ext>
            </a:extLst>
          </p:cNvPr>
          <p:cNvSpPr txBox="1">
            <a:spLocks/>
          </p:cNvSpPr>
          <p:nvPr/>
        </p:nvSpPr>
        <p:spPr>
          <a:xfrm>
            <a:off x="1600200" y="2386744"/>
            <a:ext cx="8991600" cy="1645920"/>
          </a:xfrm>
          <a:prstGeom prst="rect">
            <a:avLst/>
          </a:prstGeom>
          <a:noFill/>
          <a:ln w="38100" cap="sq">
            <a:solidFill>
              <a:schemeClr val="tx1"/>
            </a:solidFill>
            <a:miter lim="800000"/>
          </a:ln>
        </p:spPr>
        <p:txBody>
          <a:bodyPr vert="horz" lIns="274320" tIns="182880" rIns="274320" bIns="182880" rtlCol="0" anchor="ctr" anchorCtr="1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6262" indent="0"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3800" cap="all" spc="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E-Wallet mobile application</a:t>
            </a:r>
          </a:p>
        </p:txBody>
      </p:sp>
    </p:spTree>
    <p:extLst>
      <p:ext uri="{BB962C8B-B14F-4D97-AF65-F5344CB8AC3E}">
        <p14:creationId xmlns:p14="http://schemas.microsoft.com/office/powerpoint/2010/main" val="32063738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43"/>
          <p:cNvSpPr txBox="1">
            <a:spLocks noGrp="1"/>
          </p:cNvSpPr>
          <p:nvPr>
            <p:ph type="title" idx="2"/>
          </p:nvPr>
        </p:nvSpPr>
        <p:spPr>
          <a:xfrm>
            <a:off x="213735" y="83437"/>
            <a:ext cx="1329600" cy="1311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" dirty="0">
                <a:solidFill>
                  <a:schemeClr val="bg1"/>
                </a:solidFill>
              </a:rPr>
              <a:t>1</a:t>
            </a:r>
            <a:endParaRPr dirty="0">
              <a:solidFill>
                <a:schemeClr val="bg1"/>
              </a:solidFill>
            </a:endParaRPr>
          </a:p>
        </p:txBody>
      </p:sp>
      <p:grpSp>
        <p:nvGrpSpPr>
          <p:cNvPr id="850" name="Google Shape;850;p43"/>
          <p:cNvGrpSpPr/>
          <p:nvPr/>
        </p:nvGrpSpPr>
        <p:grpSpPr>
          <a:xfrm rot="430436">
            <a:off x="5924254" y="259171"/>
            <a:ext cx="592532" cy="291613"/>
            <a:chOff x="6665725" y="3288700"/>
            <a:chExt cx="291325" cy="143375"/>
          </a:xfrm>
        </p:grpSpPr>
        <p:sp>
          <p:nvSpPr>
            <p:cNvPr id="851" name="Google Shape;851;p43"/>
            <p:cNvSpPr/>
            <p:nvPr/>
          </p:nvSpPr>
          <p:spPr>
            <a:xfrm>
              <a:off x="6669325" y="3291325"/>
              <a:ext cx="284125" cy="138150"/>
            </a:xfrm>
            <a:custGeom>
              <a:avLst/>
              <a:gdLst/>
              <a:ahLst/>
              <a:cxnLst/>
              <a:rect l="l" t="t" r="r" b="b"/>
              <a:pathLst>
                <a:path w="11365" h="5526" extrusionOk="0">
                  <a:moveTo>
                    <a:pt x="5682" y="0"/>
                  </a:moveTo>
                  <a:cubicBezTo>
                    <a:pt x="2540" y="0"/>
                    <a:pt x="0" y="2763"/>
                    <a:pt x="0" y="2763"/>
                  </a:cubicBezTo>
                  <a:cubicBezTo>
                    <a:pt x="0" y="2763"/>
                    <a:pt x="2540" y="5525"/>
                    <a:pt x="5682" y="5525"/>
                  </a:cubicBezTo>
                  <a:cubicBezTo>
                    <a:pt x="8824" y="5525"/>
                    <a:pt x="11364" y="2763"/>
                    <a:pt x="11364" y="2763"/>
                  </a:cubicBezTo>
                  <a:cubicBezTo>
                    <a:pt x="11364" y="2763"/>
                    <a:pt x="8824" y="0"/>
                    <a:pt x="56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defRPr/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52" name="Google Shape;852;p43"/>
            <p:cNvSpPr/>
            <p:nvPr/>
          </p:nvSpPr>
          <p:spPr>
            <a:xfrm>
              <a:off x="6665725" y="3288700"/>
              <a:ext cx="291325" cy="143375"/>
            </a:xfrm>
            <a:custGeom>
              <a:avLst/>
              <a:gdLst/>
              <a:ahLst/>
              <a:cxnLst/>
              <a:rect l="l" t="t" r="r" b="b"/>
              <a:pathLst>
                <a:path w="11653" h="5735" extrusionOk="0">
                  <a:moveTo>
                    <a:pt x="5826" y="210"/>
                  </a:moveTo>
                  <a:cubicBezTo>
                    <a:pt x="8602" y="210"/>
                    <a:pt x="10945" y="2436"/>
                    <a:pt x="11364" y="2868"/>
                  </a:cubicBezTo>
                  <a:cubicBezTo>
                    <a:pt x="10945" y="3300"/>
                    <a:pt x="8602" y="5525"/>
                    <a:pt x="5826" y="5525"/>
                  </a:cubicBezTo>
                  <a:cubicBezTo>
                    <a:pt x="3051" y="5525"/>
                    <a:pt x="707" y="3300"/>
                    <a:pt x="288" y="2868"/>
                  </a:cubicBezTo>
                  <a:cubicBezTo>
                    <a:pt x="707" y="2436"/>
                    <a:pt x="3051" y="210"/>
                    <a:pt x="5826" y="210"/>
                  </a:cubicBezTo>
                  <a:close/>
                  <a:moveTo>
                    <a:pt x="5826" y="0"/>
                  </a:moveTo>
                  <a:cubicBezTo>
                    <a:pt x="2684" y="0"/>
                    <a:pt x="92" y="2776"/>
                    <a:pt x="66" y="2802"/>
                  </a:cubicBezTo>
                  <a:lnTo>
                    <a:pt x="0" y="2868"/>
                  </a:lnTo>
                  <a:lnTo>
                    <a:pt x="66" y="2933"/>
                  </a:lnTo>
                  <a:cubicBezTo>
                    <a:pt x="105" y="2972"/>
                    <a:pt x="2684" y="5735"/>
                    <a:pt x="5826" y="5735"/>
                  </a:cubicBezTo>
                  <a:cubicBezTo>
                    <a:pt x="8982" y="5735"/>
                    <a:pt x="11561" y="2972"/>
                    <a:pt x="11587" y="2933"/>
                  </a:cubicBezTo>
                  <a:lnTo>
                    <a:pt x="11652" y="2868"/>
                  </a:lnTo>
                  <a:lnTo>
                    <a:pt x="11587" y="2802"/>
                  </a:lnTo>
                  <a:cubicBezTo>
                    <a:pt x="11561" y="2763"/>
                    <a:pt x="8968" y="0"/>
                    <a:pt x="58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defRPr/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53" name="Google Shape;853;p43"/>
            <p:cNvSpPr/>
            <p:nvPr/>
          </p:nvSpPr>
          <p:spPr>
            <a:xfrm>
              <a:off x="6753775" y="3291325"/>
              <a:ext cx="115225" cy="138150"/>
            </a:xfrm>
            <a:custGeom>
              <a:avLst/>
              <a:gdLst/>
              <a:ahLst/>
              <a:cxnLst/>
              <a:rect l="l" t="t" r="r" b="b"/>
              <a:pathLst>
                <a:path w="4609" h="5526" extrusionOk="0">
                  <a:moveTo>
                    <a:pt x="2304" y="0"/>
                  </a:moveTo>
                  <a:cubicBezTo>
                    <a:pt x="1034" y="0"/>
                    <a:pt x="0" y="1231"/>
                    <a:pt x="0" y="2763"/>
                  </a:cubicBezTo>
                  <a:cubicBezTo>
                    <a:pt x="0" y="4294"/>
                    <a:pt x="1034" y="5525"/>
                    <a:pt x="2304" y="5525"/>
                  </a:cubicBezTo>
                  <a:cubicBezTo>
                    <a:pt x="3574" y="5525"/>
                    <a:pt x="4609" y="4294"/>
                    <a:pt x="4609" y="2763"/>
                  </a:cubicBezTo>
                  <a:cubicBezTo>
                    <a:pt x="4609" y="1231"/>
                    <a:pt x="3574" y="0"/>
                    <a:pt x="23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defRPr/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873" name="Google Shape;873;p43"/>
          <p:cNvSpPr/>
          <p:nvPr/>
        </p:nvSpPr>
        <p:spPr>
          <a:xfrm>
            <a:off x="11141517" y="1389752"/>
            <a:ext cx="82553" cy="391585"/>
          </a:xfrm>
          <a:custGeom>
            <a:avLst/>
            <a:gdLst/>
            <a:ahLst/>
            <a:cxnLst/>
            <a:rect l="l" t="t" r="r" b="b"/>
            <a:pathLst>
              <a:path w="682" h="3235" extrusionOk="0">
                <a:moveTo>
                  <a:pt x="66" y="1"/>
                </a:moveTo>
                <a:lnTo>
                  <a:pt x="131" y="2266"/>
                </a:lnTo>
                <a:lnTo>
                  <a:pt x="459" y="2266"/>
                </a:lnTo>
                <a:lnTo>
                  <a:pt x="524" y="1"/>
                </a:lnTo>
                <a:close/>
                <a:moveTo>
                  <a:pt x="288" y="2645"/>
                </a:moveTo>
                <a:cubicBezTo>
                  <a:pt x="131" y="2645"/>
                  <a:pt x="0" y="2789"/>
                  <a:pt x="13" y="2946"/>
                </a:cubicBezTo>
                <a:cubicBezTo>
                  <a:pt x="0" y="3103"/>
                  <a:pt x="131" y="3234"/>
                  <a:pt x="288" y="3234"/>
                </a:cubicBezTo>
                <a:cubicBezTo>
                  <a:pt x="681" y="3234"/>
                  <a:pt x="681" y="2645"/>
                  <a:pt x="288" y="2645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  <a:defRPr/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D3DA9E-350C-AEC2-CB59-87289C12C71A}"/>
              </a:ext>
            </a:extLst>
          </p:cNvPr>
          <p:cNvSpPr txBox="1"/>
          <p:nvPr/>
        </p:nvSpPr>
        <p:spPr>
          <a:xfrm>
            <a:off x="1950743" y="223315"/>
            <a:ext cx="4484915" cy="666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>
              <a:buClr>
                <a:srgbClr val="000000"/>
              </a:buClr>
              <a:defRPr/>
            </a:pPr>
            <a:r>
              <a:rPr lang="en-US" sz="3733" kern="0" dirty="0">
                <a:solidFill>
                  <a:srgbClr val="00B050"/>
                </a:solidFill>
                <a:latin typeface="Arial"/>
                <a:cs typeface="Arial"/>
                <a:sym typeface="Arial"/>
              </a:rPr>
              <a:t>REGISTRATION</a:t>
            </a:r>
            <a:r>
              <a:rPr lang="en-US" sz="3733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….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F986522-FB2D-F86F-82DC-17F4F45AAF3E}"/>
              </a:ext>
            </a:extLst>
          </p:cNvPr>
          <p:cNvSpPr txBox="1"/>
          <p:nvPr/>
        </p:nvSpPr>
        <p:spPr>
          <a:xfrm flipH="1">
            <a:off x="2011702" y="1116257"/>
            <a:ext cx="90419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>
              <a:buClr>
                <a:srgbClr val="000000"/>
              </a:buClr>
              <a:defRPr/>
            </a:pPr>
            <a:r>
              <a:rPr lang="en-US" sz="2400" kern="0" dirty="0">
                <a:solidFill>
                  <a:srgbClr val="000000"/>
                </a:solidFill>
                <a:latin typeface="Arial" charset="0"/>
                <a:cs typeface="Arial" charset="0"/>
                <a:sym typeface="Arial"/>
              </a:rPr>
              <a:t>User registers his wallet and set the PIN-code for quick and easy login</a:t>
            </a:r>
            <a:endParaRPr lang="en-US" sz="1867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12" name="Picture 11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1048E0A-7819-7C87-4D13-D07E3B6BFC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735" y="2173346"/>
            <a:ext cx="2743200" cy="4601217"/>
          </a:xfrm>
          <a:prstGeom prst="rect">
            <a:avLst/>
          </a:prstGeom>
        </p:spPr>
      </p:pic>
      <p:pic>
        <p:nvPicPr>
          <p:cNvPr id="13" name="Picture 1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3264531-90BE-6A1B-7F34-4CB032A9BB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5312" y="2195792"/>
            <a:ext cx="2878683" cy="4601216"/>
          </a:xfrm>
          <a:prstGeom prst="rect">
            <a:avLst/>
          </a:prstGeom>
        </p:spPr>
      </p:pic>
      <p:pic>
        <p:nvPicPr>
          <p:cNvPr id="14" name="Picture 1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88664FE-2E76-ED12-6A5C-940FADF5D3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6710" y="2169227"/>
            <a:ext cx="2747861" cy="4654348"/>
          </a:xfrm>
          <a:prstGeom prst="rect">
            <a:avLst/>
          </a:prstGeom>
        </p:spPr>
      </p:pic>
      <p:pic>
        <p:nvPicPr>
          <p:cNvPr id="15" name="Picture 14" descr="Graphical user interface, application">
            <a:extLst>
              <a:ext uri="{FF2B5EF4-FFF2-40B4-BE49-F238E27FC236}">
                <a16:creationId xmlns:a16="http://schemas.microsoft.com/office/drawing/2014/main" id="{5D7BD8AE-92E2-7995-1646-ED93D49804C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0001" y="2120213"/>
            <a:ext cx="2743328" cy="470336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8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8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8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8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75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250"/>
                            </p:stCondLst>
                            <p:childTnLst>
                              <p:par>
                                <p:cTn id="3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750"/>
                            </p:stCondLst>
                            <p:childTnLst>
                              <p:par>
                                <p:cTn id="4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3" grpId="0" animBg="1"/>
      <p:bldP spid="4" grpId="0"/>
      <p:bldP spid="11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43"/>
          <p:cNvSpPr txBox="1">
            <a:spLocks noGrp="1"/>
          </p:cNvSpPr>
          <p:nvPr>
            <p:ph type="title" idx="2"/>
          </p:nvPr>
        </p:nvSpPr>
        <p:spPr>
          <a:xfrm>
            <a:off x="213735" y="83437"/>
            <a:ext cx="1329600" cy="1311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" dirty="0">
                <a:solidFill>
                  <a:schemeClr val="bg1"/>
                </a:solidFill>
              </a:rPr>
              <a:t>2</a:t>
            </a:r>
            <a:endParaRPr dirty="0">
              <a:solidFill>
                <a:schemeClr val="bg1"/>
              </a:solidFill>
            </a:endParaRPr>
          </a:p>
        </p:txBody>
      </p:sp>
      <p:grpSp>
        <p:nvGrpSpPr>
          <p:cNvPr id="850" name="Google Shape;850;p43"/>
          <p:cNvGrpSpPr/>
          <p:nvPr/>
        </p:nvGrpSpPr>
        <p:grpSpPr>
          <a:xfrm rot="430436">
            <a:off x="4951798" y="231559"/>
            <a:ext cx="592532" cy="291613"/>
            <a:chOff x="6665725" y="3288700"/>
            <a:chExt cx="291325" cy="143375"/>
          </a:xfrm>
        </p:grpSpPr>
        <p:sp>
          <p:nvSpPr>
            <p:cNvPr id="851" name="Google Shape;851;p43"/>
            <p:cNvSpPr/>
            <p:nvPr/>
          </p:nvSpPr>
          <p:spPr>
            <a:xfrm>
              <a:off x="6669325" y="3291325"/>
              <a:ext cx="284125" cy="138150"/>
            </a:xfrm>
            <a:custGeom>
              <a:avLst/>
              <a:gdLst/>
              <a:ahLst/>
              <a:cxnLst/>
              <a:rect l="l" t="t" r="r" b="b"/>
              <a:pathLst>
                <a:path w="11365" h="5526" extrusionOk="0">
                  <a:moveTo>
                    <a:pt x="5682" y="0"/>
                  </a:moveTo>
                  <a:cubicBezTo>
                    <a:pt x="2540" y="0"/>
                    <a:pt x="0" y="2763"/>
                    <a:pt x="0" y="2763"/>
                  </a:cubicBezTo>
                  <a:cubicBezTo>
                    <a:pt x="0" y="2763"/>
                    <a:pt x="2540" y="5525"/>
                    <a:pt x="5682" y="5525"/>
                  </a:cubicBezTo>
                  <a:cubicBezTo>
                    <a:pt x="8824" y="5525"/>
                    <a:pt x="11364" y="2763"/>
                    <a:pt x="11364" y="2763"/>
                  </a:cubicBezTo>
                  <a:cubicBezTo>
                    <a:pt x="11364" y="2763"/>
                    <a:pt x="8824" y="0"/>
                    <a:pt x="56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defRPr/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52" name="Google Shape;852;p43"/>
            <p:cNvSpPr/>
            <p:nvPr/>
          </p:nvSpPr>
          <p:spPr>
            <a:xfrm>
              <a:off x="6665725" y="3288700"/>
              <a:ext cx="291325" cy="143375"/>
            </a:xfrm>
            <a:custGeom>
              <a:avLst/>
              <a:gdLst/>
              <a:ahLst/>
              <a:cxnLst/>
              <a:rect l="l" t="t" r="r" b="b"/>
              <a:pathLst>
                <a:path w="11653" h="5735" extrusionOk="0">
                  <a:moveTo>
                    <a:pt x="5826" y="210"/>
                  </a:moveTo>
                  <a:cubicBezTo>
                    <a:pt x="8602" y="210"/>
                    <a:pt x="10945" y="2436"/>
                    <a:pt x="11364" y="2868"/>
                  </a:cubicBezTo>
                  <a:cubicBezTo>
                    <a:pt x="10945" y="3300"/>
                    <a:pt x="8602" y="5525"/>
                    <a:pt x="5826" y="5525"/>
                  </a:cubicBezTo>
                  <a:cubicBezTo>
                    <a:pt x="3051" y="5525"/>
                    <a:pt x="707" y="3300"/>
                    <a:pt x="288" y="2868"/>
                  </a:cubicBezTo>
                  <a:cubicBezTo>
                    <a:pt x="707" y="2436"/>
                    <a:pt x="3051" y="210"/>
                    <a:pt x="5826" y="210"/>
                  </a:cubicBezTo>
                  <a:close/>
                  <a:moveTo>
                    <a:pt x="5826" y="0"/>
                  </a:moveTo>
                  <a:cubicBezTo>
                    <a:pt x="2684" y="0"/>
                    <a:pt x="92" y="2776"/>
                    <a:pt x="66" y="2802"/>
                  </a:cubicBezTo>
                  <a:lnTo>
                    <a:pt x="0" y="2868"/>
                  </a:lnTo>
                  <a:lnTo>
                    <a:pt x="66" y="2933"/>
                  </a:lnTo>
                  <a:cubicBezTo>
                    <a:pt x="105" y="2972"/>
                    <a:pt x="2684" y="5735"/>
                    <a:pt x="5826" y="5735"/>
                  </a:cubicBezTo>
                  <a:cubicBezTo>
                    <a:pt x="8982" y="5735"/>
                    <a:pt x="11561" y="2972"/>
                    <a:pt x="11587" y="2933"/>
                  </a:cubicBezTo>
                  <a:lnTo>
                    <a:pt x="11652" y="2868"/>
                  </a:lnTo>
                  <a:lnTo>
                    <a:pt x="11587" y="2802"/>
                  </a:lnTo>
                  <a:cubicBezTo>
                    <a:pt x="11561" y="2763"/>
                    <a:pt x="8968" y="0"/>
                    <a:pt x="58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defRPr/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53" name="Google Shape;853;p43"/>
            <p:cNvSpPr/>
            <p:nvPr/>
          </p:nvSpPr>
          <p:spPr>
            <a:xfrm>
              <a:off x="6753775" y="3291325"/>
              <a:ext cx="115225" cy="138150"/>
            </a:xfrm>
            <a:custGeom>
              <a:avLst/>
              <a:gdLst/>
              <a:ahLst/>
              <a:cxnLst/>
              <a:rect l="l" t="t" r="r" b="b"/>
              <a:pathLst>
                <a:path w="4609" h="5526" extrusionOk="0">
                  <a:moveTo>
                    <a:pt x="2304" y="0"/>
                  </a:moveTo>
                  <a:cubicBezTo>
                    <a:pt x="1034" y="0"/>
                    <a:pt x="0" y="1231"/>
                    <a:pt x="0" y="2763"/>
                  </a:cubicBezTo>
                  <a:cubicBezTo>
                    <a:pt x="0" y="4294"/>
                    <a:pt x="1034" y="5525"/>
                    <a:pt x="2304" y="5525"/>
                  </a:cubicBezTo>
                  <a:cubicBezTo>
                    <a:pt x="3574" y="5525"/>
                    <a:pt x="4609" y="4294"/>
                    <a:pt x="4609" y="2763"/>
                  </a:cubicBezTo>
                  <a:cubicBezTo>
                    <a:pt x="4609" y="1231"/>
                    <a:pt x="3574" y="0"/>
                    <a:pt x="23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defRPr/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873" name="Google Shape;873;p43"/>
          <p:cNvSpPr/>
          <p:nvPr/>
        </p:nvSpPr>
        <p:spPr>
          <a:xfrm>
            <a:off x="10764145" y="615937"/>
            <a:ext cx="82553" cy="391585"/>
          </a:xfrm>
          <a:custGeom>
            <a:avLst/>
            <a:gdLst/>
            <a:ahLst/>
            <a:cxnLst/>
            <a:rect l="l" t="t" r="r" b="b"/>
            <a:pathLst>
              <a:path w="682" h="3235" extrusionOk="0">
                <a:moveTo>
                  <a:pt x="66" y="1"/>
                </a:moveTo>
                <a:lnTo>
                  <a:pt x="131" y="2266"/>
                </a:lnTo>
                <a:lnTo>
                  <a:pt x="459" y="2266"/>
                </a:lnTo>
                <a:lnTo>
                  <a:pt x="524" y="1"/>
                </a:lnTo>
                <a:close/>
                <a:moveTo>
                  <a:pt x="288" y="2645"/>
                </a:moveTo>
                <a:cubicBezTo>
                  <a:pt x="131" y="2645"/>
                  <a:pt x="0" y="2789"/>
                  <a:pt x="13" y="2946"/>
                </a:cubicBezTo>
                <a:cubicBezTo>
                  <a:pt x="0" y="3103"/>
                  <a:pt x="131" y="3234"/>
                  <a:pt x="288" y="3234"/>
                </a:cubicBezTo>
                <a:cubicBezTo>
                  <a:pt x="681" y="3234"/>
                  <a:pt x="681" y="2645"/>
                  <a:pt x="288" y="2645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  <a:defRPr/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D3DA9E-350C-AEC2-CB59-87289C12C71A}"/>
              </a:ext>
            </a:extLst>
          </p:cNvPr>
          <p:cNvSpPr txBox="1"/>
          <p:nvPr/>
        </p:nvSpPr>
        <p:spPr>
          <a:xfrm>
            <a:off x="1914683" y="210217"/>
            <a:ext cx="4484915" cy="666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>
              <a:buClr>
                <a:srgbClr val="000000"/>
              </a:buClr>
              <a:defRPr/>
            </a:pPr>
            <a:r>
              <a:rPr lang="en-US" sz="3733" kern="0" dirty="0">
                <a:solidFill>
                  <a:srgbClr val="00B050"/>
                </a:solidFill>
                <a:latin typeface="Arial"/>
                <a:cs typeface="Arial"/>
                <a:sym typeface="Arial"/>
              </a:rPr>
              <a:t>Main Menu </a:t>
            </a:r>
            <a:r>
              <a:rPr lang="en-US" sz="3733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….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F986522-FB2D-F86F-82DC-17F4F45AAF3E}"/>
              </a:ext>
            </a:extLst>
          </p:cNvPr>
          <p:cNvSpPr txBox="1"/>
          <p:nvPr/>
        </p:nvSpPr>
        <p:spPr>
          <a:xfrm flipH="1">
            <a:off x="1914683" y="958863"/>
            <a:ext cx="90419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kern="0" dirty="0">
                <a:solidFill>
                  <a:srgbClr val="000000"/>
                </a:solidFill>
                <a:latin typeface="Arial" charset="0"/>
                <a:cs typeface="Arial" charset="0"/>
                <a:sym typeface="Arial"/>
              </a:rPr>
              <a:t>That include Payment, receipt and charge of money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8FC4950-315C-17D0-FB87-4D5FD901485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5" r="2905"/>
          <a:stretch/>
        </p:blipFill>
        <p:spPr>
          <a:xfrm>
            <a:off x="286554" y="1585544"/>
            <a:ext cx="2513561" cy="4870120"/>
          </a:xfrm>
          <a:prstGeom prst="rect">
            <a:avLst/>
          </a:prstGeom>
        </p:spPr>
      </p:pic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7CCEE2DF-3A8D-9145-F5A9-29FBCA3B59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3227" y="1585544"/>
            <a:ext cx="2564655" cy="5272457"/>
          </a:xfrm>
          <a:prstGeom prst="rect">
            <a:avLst/>
          </a:prstGeom>
        </p:spPr>
      </p:pic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5E4A3E7-BB21-1D0C-B8EC-929C287995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2767" y="1585544"/>
            <a:ext cx="2682240" cy="5272457"/>
          </a:xfrm>
          <a:prstGeom prst="rect">
            <a:avLst/>
          </a:prstGeom>
        </p:spPr>
      </p:pic>
      <p:pic>
        <p:nvPicPr>
          <p:cNvPr id="6" name="Picture 5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203F9A82-A0EE-49C1-07C0-F972511D0B8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4521" y="1585544"/>
            <a:ext cx="2560425" cy="5272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130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7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7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8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8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50" fill="hold"/>
                                        <p:tgtEl>
                                          <p:spTgt spid="8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50" fill="hold"/>
                                        <p:tgtEl>
                                          <p:spTgt spid="8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75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250"/>
                            </p:stCondLst>
                            <p:childTnLst>
                              <p:par>
                                <p:cTn id="3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750"/>
                            </p:stCondLst>
                            <p:childTnLst>
                              <p:par>
                                <p:cTn id="4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1" grpId="0" animBg="1"/>
      <p:bldP spid="873" grpId="0" animBg="1"/>
      <p:bldP spid="4" grpId="0"/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46">
            <a:extLst>
              <a:ext uri="{FF2B5EF4-FFF2-40B4-BE49-F238E27FC236}">
                <a16:creationId xmlns:a16="http://schemas.microsoft.com/office/drawing/2014/main" id="{A599E42E-FC40-5F29-30C3-CB13EEAC4A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015" y="965200"/>
            <a:ext cx="4289250" cy="4927598"/>
          </a:xfrm>
          <a:prstGeom prst="rect">
            <a:avLst/>
          </a:prstGeom>
        </p:spPr>
      </p:pic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516F97B9-23C6-4EF1-AED7-D5E3C26A64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6096000" y="1142999"/>
            <a:ext cx="0" cy="457200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35">
            <a:extLst>
              <a:ext uri="{FF2B5EF4-FFF2-40B4-BE49-F238E27FC236}">
                <a16:creationId xmlns:a16="http://schemas.microsoft.com/office/drawing/2014/main" id="{D93493D6-9C55-BE6C-6FDA-D555B0426E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7734" y="1203250"/>
            <a:ext cx="5312772" cy="4927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77411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43"/>
          <p:cNvSpPr txBox="1">
            <a:spLocks noGrp="1"/>
          </p:cNvSpPr>
          <p:nvPr>
            <p:ph type="title" idx="2"/>
          </p:nvPr>
        </p:nvSpPr>
        <p:spPr>
          <a:xfrm>
            <a:off x="213735" y="83437"/>
            <a:ext cx="1329600" cy="1311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" dirty="0">
                <a:solidFill>
                  <a:schemeClr val="bg1"/>
                </a:solidFill>
              </a:rPr>
              <a:t>3</a:t>
            </a:r>
            <a:endParaRPr dirty="0">
              <a:solidFill>
                <a:schemeClr val="bg1"/>
              </a:solidFill>
            </a:endParaRPr>
          </a:p>
        </p:txBody>
      </p:sp>
      <p:grpSp>
        <p:nvGrpSpPr>
          <p:cNvPr id="850" name="Google Shape;850;p43"/>
          <p:cNvGrpSpPr/>
          <p:nvPr/>
        </p:nvGrpSpPr>
        <p:grpSpPr>
          <a:xfrm rot="430436">
            <a:off x="5233163" y="263274"/>
            <a:ext cx="592532" cy="291613"/>
            <a:chOff x="6665725" y="3288700"/>
            <a:chExt cx="291325" cy="143375"/>
          </a:xfrm>
        </p:grpSpPr>
        <p:sp>
          <p:nvSpPr>
            <p:cNvPr id="851" name="Google Shape;851;p43"/>
            <p:cNvSpPr/>
            <p:nvPr/>
          </p:nvSpPr>
          <p:spPr>
            <a:xfrm>
              <a:off x="6669325" y="3291325"/>
              <a:ext cx="284125" cy="138150"/>
            </a:xfrm>
            <a:custGeom>
              <a:avLst/>
              <a:gdLst/>
              <a:ahLst/>
              <a:cxnLst/>
              <a:rect l="l" t="t" r="r" b="b"/>
              <a:pathLst>
                <a:path w="11365" h="5526" extrusionOk="0">
                  <a:moveTo>
                    <a:pt x="5682" y="0"/>
                  </a:moveTo>
                  <a:cubicBezTo>
                    <a:pt x="2540" y="0"/>
                    <a:pt x="0" y="2763"/>
                    <a:pt x="0" y="2763"/>
                  </a:cubicBezTo>
                  <a:cubicBezTo>
                    <a:pt x="0" y="2763"/>
                    <a:pt x="2540" y="5525"/>
                    <a:pt x="5682" y="5525"/>
                  </a:cubicBezTo>
                  <a:cubicBezTo>
                    <a:pt x="8824" y="5525"/>
                    <a:pt x="11364" y="2763"/>
                    <a:pt x="11364" y="2763"/>
                  </a:cubicBezTo>
                  <a:cubicBezTo>
                    <a:pt x="11364" y="2763"/>
                    <a:pt x="8824" y="0"/>
                    <a:pt x="56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defRPr/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52" name="Google Shape;852;p43"/>
            <p:cNvSpPr/>
            <p:nvPr/>
          </p:nvSpPr>
          <p:spPr>
            <a:xfrm>
              <a:off x="6665725" y="3288700"/>
              <a:ext cx="291325" cy="143375"/>
            </a:xfrm>
            <a:custGeom>
              <a:avLst/>
              <a:gdLst/>
              <a:ahLst/>
              <a:cxnLst/>
              <a:rect l="l" t="t" r="r" b="b"/>
              <a:pathLst>
                <a:path w="11653" h="5735" extrusionOk="0">
                  <a:moveTo>
                    <a:pt x="5826" y="210"/>
                  </a:moveTo>
                  <a:cubicBezTo>
                    <a:pt x="8602" y="210"/>
                    <a:pt x="10945" y="2436"/>
                    <a:pt x="11364" y="2868"/>
                  </a:cubicBezTo>
                  <a:cubicBezTo>
                    <a:pt x="10945" y="3300"/>
                    <a:pt x="8602" y="5525"/>
                    <a:pt x="5826" y="5525"/>
                  </a:cubicBezTo>
                  <a:cubicBezTo>
                    <a:pt x="3051" y="5525"/>
                    <a:pt x="707" y="3300"/>
                    <a:pt x="288" y="2868"/>
                  </a:cubicBezTo>
                  <a:cubicBezTo>
                    <a:pt x="707" y="2436"/>
                    <a:pt x="3051" y="210"/>
                    <a:pt x="5826" y="210"/>
                  </a:cubicBezTo>
                  <a:close/>
                  <a:moveTo>
                    <a:pt x="5826" y="0"/>
                  </a:moveTo>
                  <a:cubicBezTo>
                    <a:pt x="2684" y="0"/>
                    <a:pt x="92" y="2776"/>
                    <a:pt x="66" y="2802"/>
                  </a:cubicBezTo>
                  <a:lnTo>
                    <a:pt x="0" y="2868"/>
                  </a:lnTo>
                  <a:lnTo>
                    <a:pt x="66" y="2933"/>
                  </a:lnTo>
                  <a:cubicBezTo>
                    <a:pt x="105" y="2972"/>
                    <a:pt x="2684" y="5735"/>
                    <a:pt x="5826" y="5735"/>
                  </a:cubicBezTo>
                  <a:cubicBezTo>
                    <a:pt x="8982" y="5735"/>
                    <a:pt x="11561" y="2972"/>
                    <a:pt x="11587" y="2933"/>
                  </a:cubicBezTo>
                  <a:lnTo>
                    <a:pt x="11652" y="2868"/>
                  </a:lnTo>
                  <a:lnTo>
                    <a:pt x="11587" y="2802"/>
                  </a:lnTo>
                  <a:cubicBezTo>
                    <a:pt x="11561" y="2763"/>
                    <a:pt x="8968" y="0"/>
                    <a:pt x="58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defRPr/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53" name="Google Shape;853;p43"/>
            <p:cNvSpPr/>
            <p:nvPr/>
          </p:nvSpPr>
          <p:spPr>
            <a:xfrm>
              <a:off x="6753775" y="3291325"/>
              <a:ext cx="115225" cy="138150"/>
            </a:xfrm>
            <a:custGeom>
              <a:avLst/>
              <a:gdLst/>
              <a:ahLst/>
              <a:cxnLst/>
              <a:rect l="l" t="t" r="r" b="b"/>
              <a:pathLst>
                <a:path w="4609" h="5526" extrusionOk="0">
                  <a:moveTo>
                    <a:pt x="2304" y="0"/>
                  </a:moveTo>
                  <a:cubicBezTo>
                    <a:pt x="1034" y="0"/>
                    <a:pt x="0" y="1231"/>
                    <a:pt x="0" y="2763"/>
                  </a:cubicBezTo>
                  <a:cubicBezTo>
                    <a:pt x="0" y="4294"/>
                    <a:pt x="1034" y="5525"/>
                    <a:pt x="2304" y="5525"/>
                  </a:cubicBezTo>
                  <a:cubicBezTo>
                    <a:pt x="3574" y="5525"/>
                    <a:pt x="4609" y="4294"/>
                    <a:pt x="4609" y="2763"/>
                  </a:cubicBezTo>
                  <a:cubicBezTo>
                    <a:pt x="4609" y="1231"/>
                    <a:pt x="3574" y="0"/>
                    <a:pt x="23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defRPr/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873" name="Google Shape;873;p43"/>
          <p:cNvSpPr/>
          <p:nvPr/>
        </p:nvSpPr>
        <p:spPr>
          <a:xfrm>
            <a:off x="10764145" y="615937"/>
            <a:ext cx="82553" cy="391585"/>
          </a:xfrm>
          <a:custGeom>
            <a:avLst/>
            <a:gdLst/>
            <a:ahLst/>
            <a:cxnLst/>
            <a:rect l="l" t="t" r="r" b="b"/>
            <a:pathLst>
              <a:path w="682" h="3235" extrusionOk="0">
                <a:moveTo>
                  <a:pt x="66" y="1"/>
                </a:moveTo>
                <a:lnTo>
                  <a:pt x="131" y="2266"/>
                </a:lnTo>
                <a:lnTo>
                  <a:pt x="459" y="2266"/>
                </a:lnTo>
                <a:lnTo>
                  <a:pt x="524" y="1"/>
                </a:lnTo>
                <a:close/>
                <a:moveTo>
                  <a:pt x="288" y="2645"/>
                </a:moveTo>
                <a:cubicBezTo>
                  <a:pt x="131" y="2645"/>
                  <a:pt x="0" y="2789"/>
                  <a:pt x="13" y="2946"/>
                </a:cubicBezTo>
                <a:cubicBezTo>
                  <a:pt x="0" y="3103"/>
                  <a:pt x="131" y="3234"/>
                  <a:pt x="288" y="3234"/>
                </a:cubicBezTo>
                <a:cubicBezTo>
                  <a:pt x="681" y="3234"/>
                  <a:pt x="681" y="2645"/>
                  <a:pt x="288" y="2645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  <a:defRPr/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D3DA9E-350C-AEC2-CB59-87289C12C71A}"/>
              </a:ext>
            </a:extLst>
          </p:cNvPr>
          <p:cNvSpPr txBox="1"/>
          <p:nvPr/>
        </p:nvSpPr>
        <p:spPr>
          <a:xfrm>
            <a:off x="1668824" y="267123"/>
            <a:ext cx="4484915" cy="666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>
              <a:buClr>
                <a:srgbClr val="000000"/>
              </a:buClr>
              <a:defRPr/>
            </a:pPr>
            <a:r>
              <a:rPr lang="en-US" sz="3733" kern="0" dirty="0">
                <a:solidFill>
                  <a:srgbClr val="00B050"/>
                </a:solidFill>
                <a:latin typeface="Arial"/>
                <a:cs typeface="Arial"/>
                <a:sym typeface="Arial"/>
              </a:rPr>
              <a:t>receipt money</a:t>
            </a:r>
            <a:r>
              <a:rPr lang="en-US" sz="3733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….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97127E-C398-FDDA-8B95-471E17B7C3D6}"/>
              </a:ext>
            </a:extLst>
          </p:cNvPr>
          <p:cNvSpPr txBox="1"/>
          <p:nvPr/>
        </p:nvSpPr>
        <p:spPr>
          <a:xfrm>
            <a:off x="2047965" y="1177325"/>
            <a:ext cx="8096071" cy="103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kern="0" dirty="0">
                <a:solidFill>
                  <a:srgbClr val="000000"/>
                </a:solidFill>
                <a:latin typeface="Arial" charset="0"/>
                <a:cs typeface="Arial" charset="0"/>
                <a:sym typeface="Arial"/>
              </a:rPr>
              <a:t>You can  receipt money using two way (using QR-code) :</a:t>
            </a:r>
          </a:p>
          <a:p>
            <a:pPr marL="990575" lvl="1" indent="-380990" defTabSz="121917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867" kern="0" dirty="0">
                <a:solidFill>
                  <a:srgbClr val="000000"/>
                </a:solidFill>
                <a:latin typeface="Arial" charset="0"/>
                <a:cs typeface="Arial" charset="0"/>
                <a:sym typeface="Arial"/>
              </a:rPr>
              <a:t>General</a:t>
            </a:r>
          </a:p>
          <a:p>
            <a:pPr marL="990575" lvl="1" indent="-380990" defTabSz="121917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867" kern="0" dirty="0">
                <a:solidFill>
                  <a:srgbClr val="000000"/>
                </a:solidFill>
                <a:latin typeface="Arial" charset="0"/>
                <a:cs typeface="Arial" charset="0"/>
                <a:sym typeface="Arial"/>
              </a:rPr>
              <a:t>specified amount</a:t>
            </a:r>
            <a:endParaRPr lang="en-US" sz="1867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13" name="Picture 12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9AE3E1D5-4F84-3775-CB31-7A2B32B3DBB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88" y="2341646"/>
            <a:ext cx="2863293" cy="4401143"/>
          </a:xfrm>
          <a:prstGeom prst="rect">
            <a:avLst/>
          </a:prstGeom>
        </p:spPr>
      </p:pic>
      <p:pic>
        <p:nvPicPr>
          <p:cNvPr id="14" name="Picture 13" descr="Qr code&#10;&#10;Description automatically generated">
            <a:extLst>
              <a:ext uri="{FF2B5EF4-FFF2-40B4-BE49-F238E27FC236}">
                <a16:creationId xmlns:a16="http://schemas.microsoft.com/office/drawing/2014/main" id="{8E92258F-2552-01CA-32DF-1B86DFC576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1381" y="2335301"/>
            <a:ext cx="2549236" cy="4522700"/>
          </a:xfrm>
          <a:prstGeom prst="rect">
            <a:avLst/>
          </a:prstGeom>
        </p:spPr>
      </p:pic>
      <p:pic>
        <p:nvPicPr>
          <p:cNvPr id="15" name="Picture 1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C12A87E-8249-513B-1FAA-493B5DCB21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2263" y="2244282"/>
            <a:ext cx="2499551" cy="4613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912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7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7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8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8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50" fill="hold"/>
                                        <p:tgtEl>
                                          <p:spTgt spid="8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50" fill="hold"/>
                                        <p:tgtEl>
                                          <p:spTgt spid="8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75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250"/>
                            </p:stCondLst>
                            <p:childTnLst>
                              <p:par>
                                <p:cTn id="3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750"/>
                            </p:stCondLst>
                            <p:childTnLst>
                              <p:par>
                                <p:cTn id="4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1" grpId="0" animBg="1"/>
      <p:bldP spid="873" grpId="0" animBg="1"/>
      <p:bldP spid="4" grpId="0"/>
      <p:bldP spid="12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43"/>
          <p:cNvSpPr txBox="1">
            <a:spLocks noGrp="1"/>
          </p:cNvSpPr>
          <p:nvPr>
            <p:ph type="title" idx="2"/>
          </p:nvPr>
        </p:nvSpPr>
        <p:spPr>
          <a:xfrm>
            <a:off x="213735" y="37717"/>
            <a:ext cx="1329600" cy="1311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" dirty="0">
                <a:solidFill>
                  <a:schemeClr val="bg1"/>
                </a:solidFill>
              </a:rPr>
              <a:t>4</a:t>
            </a:r>
            <a:endParaRPr dirty="0">
              <a:solidFill>
                <a:schemeClr val="bg1"/>
              </a:solidFill>
            </a:endParaRPr>
          </a:p>
        </p:txBody>
      </p:sp>
      <p:grpSp>
        <p:nvGrpSpPr>
          <p:cNvPr id="850" name="Google Shape;850;p43"/>
          <p:cNvGrpSpPr/>
          <p:nvPr/>
        </p:nvGrpSpPr>
        <p:grpSpPr>
          <a:xfrm rot="430436">
            <a:off x="5782934" y="35858"/>
            <a:ext cx="592532" cy="291613"/>
            <a:chOff x="6665725" y="3288700"/>
            <a:chExt cx="291325" cy="143375"/>
          </a:xfrm>
        </p:grpSpPr>
        <p:sp>
          <p:nvSpPr>
            <p:cNvPr id="851" name="Google Shape;851;p43"/>
            <p:cNvSpPr/>
            <p:nvPr/>
          </p:nvSpPr>
          <p:spPr>
            <a:xfrm>
              <a:off x="6669325" y="3291325"/>
              <a:ext cx="284125" cy="138150"/>
            </a:xfrm>
            <a:custGeom>
              <a:avLst/>
              <a:gdLst/>
              <a:ahLst/>
              <a:cxnLst/>
              <a:rect l="l" t="t" r="r" b="b"/>
              <a:pathLst>
                <a:path w="11365" h="5526" extrusionOk="0">
                  <a:moveTo>
                    <a:pt x="5682" y="0"/>
                  </a:moveTo>
                  <a:cubicBezTo>
                    <a:pt x="2540" y="0"/>
                    <a:pt x="0" y="2763"/>
                    <a:pt x="0" y="2763"/>
                  </a:cubicBezTo>
                  <a:cubicBezTo>
                    <a:pt x="0" y="2763"/>
                    <a:pt x="2540" y="5525"/>
                    <a:pt x="5682" y="5525"/>
                  </a:cubicBezTo>
                  <a:cubicBezTo>
                    <a:pt x="8824" y="5525"/>
                    <a:pt x="11364" y="2763"/>
                    <a:pt x="11364" y="2763"/>
                  </a:cubicBezTo>
                  <a:cubicBezTo>
                    <a:pt x="11364" y="2763"/>
                    <a:pt x="8824" y="0"/>
                    <a:pt x="56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defRPr/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52" name="Google Shape;852;p43"/>
            <p:cNvSpPr/>
            <p:nvPr/>
          </p:nvSpPr>
          <p:spPr>
            <a:xfrm>
              <a:off x="6665725" y="3288700"/>
              <a:ext cx="291325" cy="143375"/>
            </a:xfrm>
            <a:custGeom>
              <a:avLst/>
              <a:gdLst/>
              <a:ahLst/>
              <a:cxnLst/>
              <a:rect l="l" t="t" r="r" b="b"/>
              <a:pathLst>
                <a:path w="11653" h="5735" extrusionOk="0">
                  <a:moveTo>
                    <a:pt x="5826" y="210"/>
                  </a:moveTo>
                  <a:cubicBezTo>
                    <a:pt x="8602" y="210"/>
                    <a:pt x="10945" y="2436"/>
                    <a:pt x="11364" y="2868"/>
                  </a:cubicBezTo>
                  <a:cubicBezTo>
                    <a:pt x="10945" y="3300"/>
                    <a:pt x="8602" y="5525"/>
                    <a:pt x="5826" y="5525"/>
                  </a:cubicBezTo>
                  <a:cubicBezTo>
                    <a:pt x="3051" y="5525"/>
                    <a:pt x="707" y="3300"/>
                    <a:pt x="288" y="2868"/>
                  </a:cubicBezTo>
                  <a:cubicBezTo>
                    <a:pt x="707" y="2436"/>
                    <a:pt x="3051" y="210"/>
                    <a:pt x="5826" y="210"/>
                  </a:cubicBezTo>
                  <a:close/>
                  <a:moveTo>
                    <a:pt x="5826" y="0"/>
                  </a:moveTo>
                  <a:cubicBezTo>
                    <a:pt x="2684" y="0"/>
                    <a:pt x="92" y="2776"/>
                    <a:pt x="66" y="2802"/>
                  </a:cubicBezTo>
                  <a:lnTo>
                    <a:pt x="0" y="2868"/>
                  </a:lnTo>
                  <a:lnTo>
                    <a:pt x="66" y="2933"/>
                  </a:lnTo>
                  <a:cubicBezTo>
                    <a:pt x="105" y="2972"/>
                    <a:pt x="2684" y="5735"/>
                    <a:pt x="5826" y="5735"/>
                  </a:cubicBezTo>
                  <a:cubicBezTo>
                    <a:pt x="8982" y="5735"/>
                    <a:pt x="11561" y="2972"/>
                    <a:pt x="11587" y="2933"/>
                  </a:cubicBezTo>
                  <a:lnTo>
                    <a:pt x="11652" y="2868"/>
                  </a:lnTo>
                  <a:lnTo>
                    <a:pt x="11587" y="2802"/>
                  </a:lnTo>
                  <a:cubicBezTo>
                    <a:pt x="11561" y="2763"/>
                    <a:pt x="8968" y="0"/>
                    <a:pt x="58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defRPr/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53" name="Google Shape;853;p43"/>
            <p:cNvSpPr/>
            <p:nvPr/>
          </p:nvSpPr>
          <p:spPr>
            <a:xfrm>
              <a:off x="6753775" y="3291325"/>
              <a:ext cx="115225" cy="138150"/>
            </a:xfrm>
            <a:custGeom>
              <a:avLst/>
              <a:gdLst/>
              <a:ahLst/>
              <a:cxnLst/>
              <a:rect l="l" t="t" r="r" b="b"/>
              <a:pathLst>
                <a:path w="4609" h="5526" extrusionOk="0">
                  <a:moveTo>
                    <a:pt x="2304" y="0"/>
                  </a:moveTo>
                  <a:cubicBezTo>
                    <a:pt x="1034" y="0"/>
                    <a:pt x="0" y="1231"/>
                    <a:pt x="0" y="2763"/>
                  </a:cubicBezTo>
                  <a:cubicBezTo>
                    <a:pt x="0" y="4294"/>
                    <a:pt x="1034" y="5525"/>
                    <a:pt x="2304" y="5525"/>
                  </a:cubicBezTo>
                  <a:cubicBezTo>
                    <a:pt x="3574" y="5525"/>
                    <a:pt x="4609" y="4294"/>
                    <a:pt x="4609" y="2763"/>
                  </a:cubicBezTo>
                  <a:cubicBezTo>
                    <a:pt x="4609" y="1231"/>
                    <a:pt x="3574" y="0"/>
                    <a:pt x="23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  <a:defRPr/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873" name="Google Shape;873;p43"/>
          <p:cNvSpPr/>
          <p:nvPr/>
        </p:nvSpPr>
        <p:spPr>
          <a:xfrm>
            <a:off x="6787230" y="397250"/>
            <a:ext cx="82553" cy="391585"/>
          </a:xfrm>
          <a:custGeom>
            <a:avLst/>
            <a:gdLst/>
            <a:ahLst/>
            <a:cxnLst/>
            <a:rect l="l" t="t" r="r" b="b"/>
            <a:pathLst>
              <a:path w="682" h="3235" extrusionOk="0">
                <a:moveTo>
                  <a:pt x="66" y="1"/>
                </a:moveTo>
                <a:lnTo>
                  <a:pt x="131" y="2266"/>
                </a:lnTo>
                <a:lnTo>
                  <a:pt x="459" y="2266"/>
                </a:lnTo>
                <a:lnTo>
                  <a:pt x="524" y="1"/>
                </a:lnTo>
                <a:close/>
                <a:moveTo>
                  <a:pt x="288" y="2645"/>
                </a:moveTo>
                <a:cubicBezTo>
                  <a:pt x="131" y="2645"/>
                  <a:pt x="0" y="2789"/>
                  <a:pt x="13" y="2946"/>
                </a:cubicBezTo>
                <a:cubicBezTo>
                  <a:pt x="0" y="3103"/>
                  <a:pt x="131" y="3234"/>
                  <a:pt x="288" y="3234"/>
                </a:cubicBezTo>
                <a:cubicBezTo>
                  <a:pt x="681" y="3234"/>
                  <a:pt x="681" y="2645"/>
                  <a:pt x="288" y="2645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  <a:defRPr/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D3DA9E-350C-AEC2-CB59-87289C12C71A}"/>
              </a:ext>
            </a:extLst>
          </p:cNvPr>
          <p:cNvSpPr txBox="1"/>
          <p:nvPr/>
        </p:nvSpPr>
        <p:spPr>
          <a:xfrm>
            <a:off x="1668061" y="89473"/>
            <a:ext cx="44111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>
              <a:buClr>
                <a:srgbClr val="000000"/>
              </a:buClr>
              <a:defRPr/>
            </a:pPr>
            <a:r>
              <a:rPr lang="en-US" sz="3200" kern="0" dirty="0">
                <a:solidFill>
                  <a:srgbClr val="00B050"/>
                </a:solidFill>
                <a:latin typeface="Arial"/>
                <a:cs typeface="Arial"/>
                <a:sym typeface="Arial"/>
              </a:rPr>
              <a:t>CHARGE BALANCE</a:t>
            </a:r>
            <a:r>
              <a:rPr lang="en-US" sz="32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…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D0ECD47-BC21-5BBE-8D7F-D2BCB4E2D383}"/>
              </a:ext>
            </a:extLst>
          </p:cNvPr>
          <p:cNvSpPr txBox="1"/>
          <p:nvPr/>
        </p:nvSpPr>
        <p:spPr>
          <a:xfrm flipH="1">
            <a:off x="2002973" y="884028"/>
            <a:ext cx="9187543" cy="1323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kern="0" dirty="0">
                <a:solidFill>
                  <a:srgbClr val="000000"/>
                </a:solidFill>
                <a:latin typeface="Arial" charset="0"/>
                <a:cs typeface="Arial" charset="0"/>
                <a:sym typeface="Arial"/>
              </a:rPr>
              <a:t>We have three way to charge the money: </a:t>
            </a:r>
          </a:p>
          <a:p>
            <a:pPr marL="990575" lvl="1" indent="-380990" defTabSz="121917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867" kern="0" dirty="0">
                <a:solidFill>
                  <a:srgbClr val="000000"/>
                </a:solidFill>
                <a:latin typeface="Arial" charset="0"/>
                <a:cs typeface="Arial" charset="0"/>
                <a:sym typeface="Arial"/>
              </a:rPr>
              <a:t>Card of the bank</a:t>
            </a:r>
          </a:p>
          <a:p>
            <a:pPr marL="990575" lvl="1" indent="-380990" defTabSz="121917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867" kern="0" dirty="0" err="1">
                <a:solidFill>
                  <a:srgbClr val="000000"/>
                </a:solidFill>
                <a:latin typeface="Arial" charset="0"/>
                <a:cs typeface="Arial" charset="0"/>
                <a:sym typeface="Arial"/>
              </a:rPr>
              <a:t>eWallet</a:t>
            </a:r>
            <a:endParaRPr lang="en-US" sz="1867" kern="0" dirty="0">
              <a:solidFill>
                <a:srgbClr val="000000"/>
              </a:solidFill>
              <a:latin typeface="Arial" charset="0"/>
              <a:cs typeface="Arial" charset="0"/>
              <a:sym typeface="Arial"/>
            </a:endParaRPr>
          </a:p>
          <a:p>
            <a:pPr marL="990575" lvl="1" indent="-380990" defTabSz="121917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867" kern="0" dirty="0">
                <a:solidFill>
                  <a:srgbClr val="000000"/>
                </a:solidFill>
                <a:latin typeface="Arial" charset="0"/>
                <a:cs typeface="Arial" charset="0"/>
                <a:sym typeface="Arial"/>
              </a:rPr>
              <a:t>booth</a:t>
            </a:r>
            <a:endParaRPr lang="en-US" sz="1867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3" name="Picture 2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9C0A5056-9D9D-94CD-35B9-A230947086E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" y="2223732"/>
            <a:ext cx="2859249" cy="4634269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20025F21-9191-F8A9-106E-6A3728D5827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724" y="2223731"/>
            <a:ext cx="2851939" cy="4606607"/>
          </a:xfrm>
          <a:prstGeom prst="rect">
            <a:avLst/>
          </a:prstGeom>
        </p:spPr>
      </p:pic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4EA6972-D8F9-625D-8043-C94B2CF05B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7481" y="2223732"/>
            <a:ext cx="2851939" cy="4634269"/>
          </a:xfrm>
          <a:prstGeom prst="rect">
            <a:avLst/>
          </a:prstGeom>
        </p:spPr>
      </p:pic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8D57B0B1-D0FA-4A3F-7D31-41AFAC6D59A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3542" y="2223732"/>
            <a:ext cx="2859116" cy="4634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7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7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8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8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50" fill="hold"/>
                                        <p:tgtEl>
                                          <p:spTgt spid="8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50" fill="hold"/>
                                        <p:tgtEl>
                                          <p:spTgt spid="8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75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250"/>
                            </p:stCondLst>
                            <p:childTnLst>
                              <p:par>
                                <p:cTn id="3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750"/>
                            </p:stCondLst>
                            <p:childTnLst>
                              <p:par>
                                <p:cTn id="4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1" grpId="0" animBg="1"/>
      <p:bldP spid="873" grpId="0" animBg="1"/>
      <p:bldP spid="4" grpId="0"/>
      <p:bldP spid="2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agnifying glass on clear background">
            <a:extLst>
              <a:ext uri="{FF2B5EF4-FFF2-40B4-BE49-F238E27FC236}">
                <a16:creationId xmlns:a16="http://schemas.microsoft.com/office/drawing/2014/main" id="{7B646101-70EB-B735-34B6-640FCEB046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BB0DCA-76C8-B308-51D3-CF12125E0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1724" y="2606040"/>
            <a:ext cx="8988552" cy="1645920"/>
          </a:xfrm>
          <a:solidFill>
            <a:srgbClr val="000000">
              <a:alpha val="70000"/>
            </a:srgbClr>
          </a:solidFill>
          <a:ln>
            <a:solidFill>
              <a:srgbClr val="FFFFFF"/>
            </a:solidFill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sz="3800" kern="1200" cap="all" spc="200" baseline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327488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Picture 92" descr="A person holding a credit card&#10;&#10;Description automatically generated">
            <a:extLst>
              <a:ext uri="{FF2B5EF4-FFF2-40B4-BE49-F238E27FC236}">
                <a16:creationId xmlns:a16="http://schemas.microsoft.com/office/drawing/2014/main" id="{73E78371-AD83-76A8-6019-17E79AE2FF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09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676F99-A0DB-DCDD-E994-4A2843067E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2386744"/>
            <a:ext cx="8991600" cy="1645920"/>
          </a:xfrm>
          <a:noFill/>
          <a:ln w="38100" cap="sq">
            <a:solidFill>
              <a:schemeClr val="tx1"/>
            </a:solidFill>
            <a:miter lim="800000"/>
          </a:ln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3800" b="1">
                <a:solidFill>
                  <a:schemeClr val="tx1"/>
                </a:solidFill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19153365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7000"/>
                <a:shade val="100000"/>
                <a:satMod val="185000"/>
                <a:lumMod val="120000"/>
              </a:schemeClr>
            </a:gs>
            <a:gs pos="100000">
              <a:schemeClr val="bg1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-up of a hand holding a pen&#10;&#10;Description automatically generated with medium confidence">
            <a:extLst>
              <a:ext uri="{FF2B5EF4-FFF2-40B4-BE49-F238E27FC236}">
                <a16:creationId xmlns:a16="http://schemas.microsoft.com/office/drawing/2014/main" id="{9D43190F-A15A-0313-E724-87139A369B6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49" r="1606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495940B-52B4-A6CE-79B4-5F04A69AB61D}"/>
              </a:ext>
            </a:extLst>
          </p:cNvPr>
          <p:cNvSpPr txBox="1"/>
          <p:nvPr/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solidFill>
              <a:srgbClr val="FFFFFF"/>
            </a:solidFill>
          </a:ln>
        </p:spPr>
        <p:txBody>
          <a:bodyPr vert="horz" lIns="182880" tIns="182880" rIns="182880" bIns="182880" rtlCol="0" anchor="ctr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cap="all" spc="200">
                <a:latin typeface="+mj-lt"/>
                <a:ea typeface="+mj-ea"/>
                <a:cs typeface="+mj-cs"/>
              </a:rPr>
              <a:t>We found the following: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2A2EE23-090F-CD1A-370A-0E7CBF6B2A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8960" y="3044434"/>
            <a:ext cx="11216640" cy="3813556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3200" dirty="0"/>
              <a:t>In the beginning, we did a statistical survey of the number of people who use electronic payment processes and purchase products via the Internet. </a:t>
            </a:r>
          </a:p>
        </p:txBody>
      </p:sp>
    </p:spTree>
    <p:extLst>
      <p:ext uri="{BB962C8B-B14F-4D97-AF65-F5344CB8AC3E}">
        <p14:creationId xmlns:p14="http://schemas.microsoft.com/office/powerpoint/2010/main" val="32576732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1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89CA5-EE82-D8B4-C9CF-E4723E1985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</p:spPr>
        <p:txBody>
          <a:bodyPr>
            <a:normAutofit/>
          </a:bodyPr>
          <a:lstStyle/>
          <a:p>
            <a:r>
              <a:rPr lang="en-US" b="1" dirty="0"/>
              <a:t>Some statistics for digital transformations</a:t>
            </a:r>
          </a:p>
        </p:txBody>
      </p:sp>
      <p:sp>
        <p:nvSpPr>
          <p:cNvPr id="266" name="TextBox 265">
            <a:extLst>
              <a:ext uri="{FF2B5EF4-FFF2-40B4-BE49-F238E27FC236}">
                <a16:creationId xmlns:a16="http://schemas.microsoft.com/office/drawing/2014/main" id="{27C11143-470C-39DA-440E-6F87B7527FC2}"/>
              </a:ext>
            </a:extLst>
          </p:cNvPr>
          <p:cNvSpPr txBox="1"/>
          <p:nvPr/>
        </p:nvSpPr>
        <p:spPr>
          <a:xfrm>
            <a:off x="1239520" y="4291810"/>
            <a:ext cx="7320650" cy="163378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52362" indent="-152362" defTabSz="243779">
              <a:spcAft>
                <a:spcPts val="516"/>
              </a:spcAft>
              <a:buFont typeface="Arial" panose="020B0604020202020204" pitchFamily="34" charset="0"/>
              <a:buChar char="•"/>
            </a:pPr>
            <a:r>
              <a:rPr lang="en-US" sz="2400" kern="1200" dirty="0">
                <a:solidFill>
                  <a:schemeClr val="tx1"/>
                </a:solidFill>
              </a:rPr>
              <a:t>The number of e-wallets increased by 16%</a:t>
            </a:r>
          </a:p>
          <a:p>
            <a:pPr defTabSz="243779">
              <a:spcAft>
                <a:spcPts val="516"/>
              </a:spcAft>
            </a:pPr>
            <a:r>
              <a:rPr lang="en-US" sz="2400" kern="1200" dirty="0">
                <a:solidFill>
                  <a:schemeClr val="tx1"/>
                </a:solidFill>
              </a:rPr>
              <a:t>Reaching 16.3 million e-wallets in the first half of 2021 compared to 14.1 million e-wallets in the first half of 2020.</a:t>
            </a:r>
            <a:endParaRPr lang="en-EG" sz="2400" dirty="0"/>
          </a:p>
        </p:txBody>
      </p:sp>
      <p:sp>
        <p:nvSpPr>
          <p:cNvPr id="267" name="TextBox 266">
            <a:extLst>
              <a:ext uri="{FF2B5EF4-FFF2-40B4-BE49-F238E27FC236}">
                <a16:creationId xmlns:a16="http://schemas.microsoft.com/office/drawing/2014/main" id="{7EA0E48C-CE79-800C-E464-11F72BD1A654}"/>
              </a:ext>
            </a:extLst>
          </p:cNvPr>
          <p:cNvSpPr txBox="1"/>
          <p:nvPr/>
        </p:nvSpPr>
        <p:spPr>
          <a:xfrm>
            <a:off x="510924" y="2756063"/>
            <a:ext cx="6715759" cy="933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243779">
              <a:spcAft>
                <a:spcPts val="516"/>
              </a:spcAft>
            </a:pPr>
            <a:r>
              <a:rPr lang="en-US" sz="2752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 study was reported by the Russian Research Center Kaspersky</a:t>
            </a:r>
            <a:endParaRPr lang="en-US" sz="3200" b="1" dirty="0"/>
          </a:p>
        </p:txBody>
      </p:sp>
      <p:pic>
        <p:nvPicPr>
          <p:cNvPr id="533" name="Picture 532">
            <a:extLst>
              <a:ext uri="{FF2B5EF4-FFF2-40B4-BE49-F238E27FC236}">
                <a16:creationId xmlns:a16="http://schemas.microsoft.com/office/drawing/2014/main" id="{94C01ABD-B254-E014-B587-B40359FBFC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3197" y="3346965"/>
            <a:ext cx="2903604" cy="2275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126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75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66" grpId="0"/>
      <p:bldP spid="26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1660E788-AFA9-4A1B-9991-6AA74632A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544653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A55C2F-CECC-B291-AB5D-B4CB0F43DE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643467"/>
            <a:ext cx="6242719" cy="1728044"/>
          </a:xfrm>
          <a:noFill/>
          <a:ln>
            <a:solidFill>
              <a:schemeClr val="bg1"/>
            </a:solidFill>
          </a:ln>
        </p:spPr>
        <p:txBody>
          <a:bodyPr vert="horz" wrap="square" lIns="182880" tIns="182880" rIns="182880" bIns="182880" rtlCol="0" anchor="ctr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Some statistics for digital transformations</a:t>
            </a:r>
            <a:br>
              <a:rPr lang="en-US">
                <a:solidFill>
                  <a:schemeClr val="bg1"/>
                </a:solidFill>
              </a:rPr>
            </a:br>
            <a:endParaRPr lang="en-US">
              <a:solidFill>
                <a:schemeClr val="bg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854B59E-478D-3385-2DC7-B079AA2D71CA}"/>
              </a:ext>
            </a:extLst>
          </p:cNvPr>
          <p:cNvSpPr txBox="1"/>
          <p:nvPr/>
        </p:nvSpPr>
        <p:spPr>
          <a:xfrm>
            <a:off x="643467" y="2638044"/>
            <a:ext cx="6549813" cy="34156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 defTabSz="9144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The number of electronic transactions carried out using wallets increased by 175%, reaching 81 million electronic transactions in the first half of 2021, compared to 29.5 million electronic transactions in the first half of 2020.</a:t>
            </a:r>
          </a:p>
          <a:p>
            <a:pPr indent="-228600" defTabSz="9144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32" name="Content Placeholder 31">
            <a:extLst>
              <a:ext uri="{FF2B5EF4-FFF2-40B4-BE49-F238E27FC236}">
                <a16:creationId xmlns:a16="http://schemas.microsoft.com/office/drawing/2014/main" id="{D4A3A1CE-6BFA-D48B-D3F1-6794F503BC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29008" y="821052"/>
            <a:ext cx="3419524" cy="226497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A02D9D0B-0191-91DD-AAF3-C0FFE30134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9008" y="3711800"/>
            <a:ext cx="3419524" cy="2219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4895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Question mark on green pastel background">
            <a:extLst>
              <a:ext uri="{FF2B5EF4-FFF2-40B4-BE49-F238E27FC236}">
                <a16:creationId xmlns:a16="http://schemas.microsoft.com/office/drawing/2014/main" id="{17CF4377-5082-04ED-51DD-62B2A2BEFDE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3582" b="2141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25B282-592E-CCBE-0634-41F111BBDB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2638044"/>
            <a:ext cx="7729728" cy="31019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7200" dirty="0"/>
              <a:t>Problem definition</a:t>
            </a:r>
          </a:p>
        </p:txBody>
      </p:sp>
    </p:spTree>
    <p:extLst>
      <p:ext uri="{BB962C8B-B14F-4D97-AF65-F5344CB8AC3E}">
        <p14:creationId xmlns:p14="http://schemas.microsoft.com/office/powerpoint/2010/main" val="3429870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Parcel">
  <a:themeElements>
    <a:clrScheme name="Custom 1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A5A5A5"/>
      </a:hlink>
      <a:folHlink>
        <a:srgbClr val="A5A5A5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TM10001115[[fn=Parcel]]</Template>
  <TotalTime>1122</TotalTime>
  <Words>921</Words>
  <Application>Microsoft Office PowerPoint</Application>
  <PresentationFormat>Widescreen</PresentationFormat>
  <Paragraphs>146</Paragraphs>
  <Slides>42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52" baseType="lpstr">
      <vt:lpstr>Alata</vt:lpstr>
      <vt:lpstr>Arial</vt:lpstr>
      <vt:lpstr>Calibri</vt:lpstr>
      <vt:lpstr>DM Sans</vt:lpstr>
      <vt:lpstr>Gill Sans MT</vt:lpstr>
      <vt:lpstr>Lexend ExtraBold</vt:lpstr>
      <vt:lpstr>Lexend ExtraBold</vt:lpstr>
      <vt:lpstr>Tahoma</vt:lpstr>
      <vt:lpstr>Wingdings</vt:lpstr>
      <vt:lpstr>Parcel</vt:lpstr>
      <vt:lpstr>Mobile Wallet for Money Payments and Money Transfer </vt:lpstr>
      <vt:lpstr>Under Supervision of</vt:lpstr>
      <vt:lpstr>PowerPoint Presentation</vt:lpstr>
      <vt:lpstr>PowerPoint Presentation</vt:lpstr>
      <vt:lpstr>Introduction</vt:lpstr>
      <vt:lpstr>PowerPoint Presentation</vt:lpstr>
      <vt:lpstr>Some statistics for digital transformations</vt:lpstr>
      <vt:lpstr>Some statistics for digital transformations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Financial Inclusion </vt:lpstr>
      <vt:lpstr>Recharge and Withdraw</vt:lpstr>
      <vt:lpstr>PowerPoint Presentation</vt:lpstr>
      <vt:lpstr>PowerPoint Presentation</vt:lpstr>
      <vt:lpstr>Scan To move money :</vt:lpstr>
      <vt:lpstr>Scan To move money :</vt:lpstr>
      <vt:lpstr>Scan to pay</vt:lpstr>
      <vt:lpstr>Scan to collect</vt:lpstr>
      <vt:lpstr>Use id to transfer</vt:lpstr>
      <vt:lpstr>Benefits of e-wallet</vt:lpstr>
      <vt:lpstr>PowerPoint Presentation</vt:lpstr>
      <vt:lpstr>PowerPoint Presentation</vt:lpstr>
      <vt:lpstr>Problems of these programs with users</vt:lpstr>
      <vt:lpstr>PowerPoint Presentation</vt:lpstr>
      <vt:lpstr>PowerPoint Presentation</vt:lpstr>
      <vt:lpstr>PowerPoint Presentation</vt:lpstr>
      <vt:lpstr>Technologies and tools (in front end)</vt:lpstr>
      <vt:lpstr>Technologies and tools (in back end)</vt:lpstr>
      <vt:lpstr>Methodology</vt:lpstr>
      <vt:lpstr>PowerPoint Presentation</vt:lpstr>
      <vt:lpstr>PowerPoint Presentation</vt:lpstr>
      <vt:lpstr>PowerPoint Presentation</vt:lpstr>
      <vt:lpstr>1</vt:lpstr>
      <vt:lpstr>2</vt:lpstr>
      <vt:lpstr>3</vt:lpstr>
      <vt:lpstr>4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Mobile Wallet for Money Payments and Money Transfer </dc:title>
  <dc:creator>mohamed badawy</dc:creator>
  <cp:lastModifiedBy>mohamed badawy</cp:lastModifiedBy>
  <cp:revision>6</cp:revision>
  <dcterms:created xsi:type="dcterms:W3CDTF">2023-06-20T00:51:32Z</dcterms:created>
  <dcterms:modified xsi:type="dcterms:W3CDTF">2023-06-23T20:35:49Z</dcterms:modified>
</cp:coreProperties>
</file>